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70" r:id="rId8"/>
    <p:sldId id="263" r:id="rId9"/>
    <p:sldId id="264" r:id="rId10"/>
    <p:sldId id="265" r:id="rId11"/>
    <p:sldId id="271" r:id="rId12"/>
    <p:sldId id="272" r:id="rId13"/>
    <p:sldId id="273" r:id="rId14"/>
    <p:sldId id="274" r:id="rId15"/>
    <p:sldId id="275" r:id="rId16"/>
    <p:sldId id="276" r:id="rId17"/>
    <p:sldId id="277" r:id="rId18"/>
    <p:sldId id="278" r:id="rId19"/>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66FF"/>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228"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06B033-BAF7-4850-8E56-6020F574070F}" type="datetimeFigureOut">
              <a:rPr lang="de-DE" smtClean="0"/>
              <a:t>11.03.2020</a:t>
            </a:fld>
            <a:endParaRPr lang="de-DE"/>
          </a:p>
        </p:txBody>
      </p:sp>
      <p:sp>
        <p:nvSpPr>
          <p:cNvPr id="4" name="Folienbildplatzhalt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10F91B-AD1C-48A7-8A47-30D89FEA72A8}" type="slidenum">
              <a:rPr lang="de-DE" smtClean="0"/>
              <a:t>‹Nr.›</a:t>
            </a:fld>
            <a:endParaRPr lang="de-DE"/>
          </a:p>
        </p:txBody>
      </p:sp>
    </p:spTree>
    <p:extLst>
      <p:ext uri="{BB962C8B-B14F-4D97-AF65-F5344CB8AC3E}">
        <p14:creationId xmlns:p14="http://schemas.microsoft.com/office/powerpoint/2010/main" val="1344688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E10F91B-AD1C-48A7-8A47-30D89FEA72A8}" type="slidenum">
              <a:rPr lang="de-DE" smtClean="0"/>
              <a:t>17</a:t>
            </a:fld>
            <a:endParaRPr lang="de-DE"/>
          </a:p>
        </p:txBody>
      </p:sp>
    </p:spTree>
    <p:extLst>
      <p:ext uri="{BB962C8B-B14F-4D97-AF65-F5344CB8AC3E}">
        <p14:creationId xmlns:p14="http://schemas.microsoft.com/office/powerpoint/2010/main" val="3517809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4" name="Datumsplatzhalter 3">
            <a:extLst>
              <a:ext uri="{FF2B5EF4-FFF2-40B4-BE49-F238E27FC236}">
                <a16:creationId xmlns:a16="http://schemas.microsoft.com/office/drawing/2014/main" id="{83DF3B55-837D-4987-8D47-971CDAD28E8F}"/>
              </a:ext>
            </a:extLst>
          </p:cNvPr>
          <p:cNvSpPr>
            <a:spLocks noGrp="1"/>
          </p:cNvSpPr>
          <p:nvPr>
            <p:ph type="dt" sz="half" idx="10"/>
          </p:nvPr>
        </p:nvSpPr>
        <p:spPr/>
        <p:txBody>
          <a:bodyPr/>
          <a:lstStyle>
            <a:lvl1pPr>
              <a:defRPr/>
            </a:lvl1pPr>
          </a:lstStyle>
          <a:p>
            <a:pPr>
              <a:defRPr/>
            </a:pPr>
            <a:fld id="{EA111EFD-EDE8-4D66-A892-555959A441A9}" type="datetimeFigureOut">
              <a:rPr lang="de-DE"/>
              <a:pPr>
                <a:defRPr/>
              </a:pPr>
              <a:t>11.03.2020</a:t>
            </a:fld>
            <a:endParaRPr lang="de-DE"/>
          </a:p>
        </p:txBody>
      </p:sp>
      <p:sp>
        <p:nvSpPr>
          <p:cNvPr id="5" name="Fußzeilenplatzhalter 4">
            <a:extLst>
              <a:ext uri="{FF2B5EF4-FFF2-40B4-BE49-F238E27FC236}">
                <a16:creationId xmlns:a16="http://schemas.microsoft.com/office/drawing/2014/main" id="{C84E006E-0160-4724-BC9F-C78BB42F1F39}"/>
              </a:ext>
            </a:extLst>
          </p:cNvPr>
          <p:cNvSpPr>
            <a:spLocks noGrp="1"/>
          </p:cNvSpPr>
          <p:nvPr>
            <p:ph type="ftr" sz="quarter" idx="11"/>
          </p:nvPr>
        </p:nvSpPr>
        <p:spPr/>
        <p:txBody>
          <a:bodyPr/>
          <a:lstStyle>
            <a:lvl1pPr>
              <a:defRPr/>
            </a:lvl1pPr>
          </a:lstStyle>
          <a:p>
            <a:pPr>
              <a:defRPr/>
            </a:pPr>
            <a:endParaRPr lang="de-DE"/>
          </a:p>
        </p:txBody>
      </p:sp>
      <p:sp>
        <p:nvSpPr>
          <p:cNvPr id="6" name="Foliennummernplatzhalter 5">
            <a:extLst>
              <a:ext uri="{FF2B5EF4-FFF2-40B4-BE49-F238E27FC236}">
                <a16:creationId xmlns:a16="http://schemas.microsoft.com/office/drawing/2014/main" id="{9E6BBF24-34DF-492B-BB2F-6174DE998E84}"/>
              </a:ext>
            </a:extLst>
          </p:cNvPr>
          <p:cNvSpPr>
            <a:spLocks noGrp="1"/>
          </p:cNvSpPr>
          <p:nvPr>
            <p:ph type="sldNum" sz="quarter" idx="12"/>
          </p:nvPr>
        </p:nvSpPr>
        <p:spPr/>
        <p:txBody>
          <a:bodyPr/>
          <a:lstStyle>
            <a:lvl1pPr>
              <a:defRPr/>
            </a:lvl1pPr>
          </a:lstStyle>
          <a:p>
            <a:fld id="{1F73AA44-0C3B-477D-910D-B50CC0C289CF}" type="slidenum">
              <a:rPr lang="de-DE" altLang="de-DE"/>
              <a:pPr/>
              <a:t>‹Nr.›</a:t>
            </a:fld>
            <a:endParaRPr lang="de-DE" altLang="de-DE"/>
          </a:p>
        </p:txBody>
      </p:sp>
    </p:spTree>
    <p:extLst>
      <p:ext uri="{BB962C8B-B14F-4D97-AF65-F5344CB8AC3E}">
        <p14:creationId xmlns:p14="http://schemas.microsoft.com/office/powerpoint/2010/main" val="38607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582E279-5E20-406E-9B1B-B5695336E4BA}"/>
              </a:ext>
            </a:extLst>
          </p:cNvPr>
          <p:cNvSpPr>
            <a:spLocks noGrp="1"/>
          </p:cNvSpPr>
          <p:nvPr>
            <p:ph type="dt" sz="half" idx="10"/>
          </p:nvPr>
        </p:nvSpPr>
        <p:spPr/>
        <p:txBody>
          <a:bodyPr/>
          <a:lstStyle>
            <a:lvl1pPr>
              <a:defRPr/>
            </a:lvl1pPr>
          </a:lstStyle>
          <a:p>
            <a:pPr>
              <a:defRPr/>
            </a:pPr>
            <a:fld id="{B9F99762-8952-4B8D-A912-6B2BE96C9119}" type="datetimeFigureOut">
              <a:rPr lang="de-DE"/>
              <a:pPr>
                <a:defRPr/>
              </a:pPr>
              <a:t>11.03.2020</a:t>
            </a:fld>
            <a:endParaRPr lang="de-DE"/>
          </a:p>
        </p:txBody>
      </p:sp>
      <p:sp>
        <p:nvSpPr>
          <p:cNvPr id="5" name="Fußzeilenplatzhalter 4">
            <a:extLst>
              <a:ext uri="{FF2B5EF4-FFF2-40B4-BE49-F238E27FC236}">
                <a16:creationId xmlns:a16="http://schemas.microsoft.com/office/drawing/2014/main" id="{F4910D58-24FD-488E-8D3E-8C7F8B4E9636}"/>
              </a:ext>
            </a:extLst>
          </p:cNvPr>
          <p:cNvSpPr>
            <a:spLocks noGrp="1"/>
          </p:cNvSpPr>
          <p:nvPr>
            <p:ph type="ftr" sz="quarter" idx="11"/>
          </p:nvPr>
        </p:nvSpPr>
        <p:spPr/>
        <p:txBody>
          <a:bodyPr/>
          <a:lstStyle>
            <a:lvl1pPr>
              <a:defRPr/>
            </a:lvl1pPr>
          </a:lstStyle>
          <a:p>
            <a:pPr>
              <a:defRPr/>
            </a:pPr>
            <a:endParaRPr lang="de-DE"/>
          </a:p>
        </p:txBody>
      </p:sp>
      <p:sp>
        <p:nvSpPr>
          <p:cNvPr id="6" name="Foliennummernplatzhalter 5">
            <a:extLst>
              <a:ext uri="{FF2B5EF4-FFF2-40B4-BE49-F238E27FC236}">
                <a16:creationId xmlns:a16="http://schemas.microsoft.com/office/drawing/2014/main" id="{3CC7AD33-AD31-42A6-AC88-EBC631B3606F}"/>
              </a:ext>
            </a:extLst>
          </p:cNvPr>
          <p:cNvSpPr>
            <a:spLocks noGrp="1"/>
          </p:cNvSpPr>
          <p:nvPr>
            <p:ph type="sldNum" sz="quarter" idx="12"/>
          </p:nvPr>
        </p:nvSpPr>
        <p:spPr/>
        <p:txBody>
          <a:bodyPr/>
          <a:lstStyle>
            <a:lvl1pPr>
              <a:defRPr/>
            </a:lvl1pPr>
          </a:lstStyle>
          <a:p>
            <a:fld id="{7766A91E-090C-410E-992B-235CE41BB7BD}" type="slidenum">
              <a:rPr lang="de-DE" altLang="de-DE"/>
              <a:pPr/>
              <a:t>‹Nr.›</a:t>
            </a:fld>
            <a:endParaRPr lang="de-DE" altLang="de-DE"/>
          </a:p>
        </p:txBody>
      </p:sp>
    </p:spTree>
    <p:extLst>
      <p:ext uri="{BB962C8B-B14F-4D97-AF65-F5344CB8AC3E}">
        <p14:creationId xmlns:p14="http://schemas.microsoft.com/office/powerpoint/2010/main" val="3640576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a:extLst>
              <a:ext uri="{FF2B5EF4-FFF2-40B4-BE49-F238E27FC236}">
                <a16:creationId xmlns:a16="http://schemas.microsoft.com/office/drawing/2014/main" id="{049A0A82-9BA3-47DF-8C7C-6DF18EA0F9C9}"/>
              </a:ext>
            </a:extLst>
          </p:cNvPr>
          <p:cNvSpPr>
            <a:spLocks noGrp="1"/>
          </p:cNvSpPr>
          <p:nvPr>
            <p:ph type="dt" sz="half" idx="10"/>
          </p:nvPr>
        </p:nvSpPr>
        <p:spPr/>
        <p:txBody>
          <a:bodyPr/>
          <a:lstStyle>
            <a:lvl1pPr>
              <a:defRPr/>
            </a:lvl1pPr>
          </a:lstStyle>
          <a:p>
            <a:pPr>
              <a:defRPr/>
            </a:pPr>
            <a:fld id="{501F8C10-EB21-403D-B912-ABE8E4F3D40B}" type="datetimeFigureOut">
              <a:rPr lang="de-DE"/>
              <a:pPr>
                <a:defRPr/>
              </a:pPr>
              <a:t>11.03.2020</a:t>
            </a:fld>
            <a:endParaRPr lang="de-DE"/>
          </a:p>
        </p:txBody>
      </p:sp>
      <p:sp>
        <p:nvSpPr>
          <p:cNvPr id="5" name="Fußzeilenplatzhalter 4">
            <a:extLst>
              <a:ext uri="{FF2B5EF4-FFF2-40B4-BE49-F238E27FC236}">
                <a16:creationId xmlns:a16="http://schemas.microsoft.com/office/drawing/2014/main" id="{A02AAC4B-0CF3-4726-A1B4-DA40262CCECF}"/>
              </a:ext>
            </a:extLst>
          </p:cNvPr>
          <p:cNvSpPr>
            <a:spLocks noGrp="1"/>
          </p:cNvSpPr>
          <p:nvPr>
            <p:ph type="ftr" sz="quarter" idx="11"/>
          </p:nvPr>
        </p:nvSpPr>
        <p:spPr/>
        <p:txBody>
          <a:bodyPr/>
          <a:lstStyle>
            <a:lvl1pPr>
              <a:defRPr/>
            </a:lvl1pPr>
          </a:lstStyle>
          <a:p>
            <a:pPr>
              <a:defRPr/>
            </a:pPr>
            <a:endParaRPr lang="de-DE"/>
          </a:p>
        </p:txBody>
      </p:sp>
      <p:sp>
        <p:nvSpPr>
          <p:cNvPr id="6" name="Foliennummernplatzhalter 5">
            <a:extLst>
              <a:ext uri="{FF2B5EF4-FFF2-40B4-BE49-F238E27FC236}">
                <a16:creationId xmlns:a16="http://schemas.microsoft.com/office/drawing/2014/main" id="{97DF795B-87BB-43BC-9616-C24C71DFFDBB}"/>
              </a:ext>
            </a:extLst>
          </p:cNvPr>
          <p:cNvSpPr>
            <a:spLocks noGrp="1"/>
          </p:cNvSpPr>
          <p:nvPr>
            <p:ph type="sldNum" sz="quarter" idx="12"/>
          </p:nvPr>
        </p:nvSpPr>
        <p:spPr/>
        <p:txBody>
          <a:bodyPr/>
          <a:lstStyle>
            <a:lvl1pPr>
              <a:defRPr/>
            </a:lvl1pPr>
          </a:lstStyle>
          <a:p>
            <a:fld id="{6D12DEF9-753E-4E77-AF0F-5B780A4ADC53}" type="slidenum">
              <a:rPr lang="de-DE" altLang="de-DE"/>
              <a:pPr/>
              <a:t>‹Nr.›</a:t>
            </a:fld>
            <a:endParaRPr lang="de-DE" altLang="de-DE"/>
          </a:p>
        </p:txBody>
      </p:sp>
    </p:spTree>
    <p:extLst>
      <p:ext uri="{BB962C8B-B14F-4D97-AF65-F5344CB8AC3E}">
        <p14:creationId xmlns:p14="http://schemas.microsoft.com/office/powerpoint/2010/main" val="1668307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3">
            <a:extLst>
              <a:ext uri="{FF2B5EF4-FFF2-40B4-BE49-F238E27FC236}">
                <a16:creationId xmlns:a16="http://schemas.microsoft.com/office/drawing/2014/main" id="{7AFAC332-B8B6-48B6-8504-A988C076F49A}"/>
              </a:ext>
            </a:extLst>
          </p:cNvPr>
          <p:cNvSpPr>
            <a:spLocks noGrp="1"/>
          </p:cNvSpPr>
          <p:nvPr>
            <p:ph type="dt" sz="half" idx="10"/>
          </p:nvPr>
        </p:nvSpPr>
        <p:spPr/>
        <p:txBody>
          <a:bodyPr/>
          <a:lstStyle>
            <a:lvl1pPr>
              <a:defRPr/>
            </a:lvl1pPr>
          </a:lstStyle>
          <a:p>
            <a:pPr>
              <a:defRPr/>
            </a:pPr>
            <a:fld id="{EF75B307-6400-4438-8315-186403C7B91B}" type="datetimeFigureOut">
              <a:rPr lang="de-DE"/>
              <a:pPr>
                <a:defRPr/>
              </a:pPr>
              <a:t>11.03.2020</a:t>
            </a:fld>
            <a:endParaRPr lang="de-DE"/>
          </a:p>
        </p:txBody>
      </p:sp>
      <p:sp>
        <p:nvSpPr>
          <p:cNvPr id="6" name="Fußzeilenplatzhalter 4">
            <a:extLst>
              <a:ext uri="{FF2B5EF4-FFF2-40B4-BE49-F238E27FC236}">
                <a16:creationId xmlns:a16="http://schemas.microsoft.com/office/drawing/2014/main" id="{E715E62F-47D9-4651-9955-EF8884549B36}"/>
              </a:ext>
            </a:extLst>
          </p:cNvPr>
          <p:cNvSpPr>
            <a:spLocks noGrp="1"/>
          </p:cNvSpPr>
          <p:nvPr>
            <p:ph type="ftr" sz="quarter" idx="11"/>
          </p:nvPr>
        </p:nvSpPr>
        <p:spPr/>
        <p:txBody>
          <a:bodyPr/>
          <a:lstStyle>
            <a:lvl1pPr>
              <a:defRPr/>
            </a:lvl1pPr>
          </a:lstStyle>
          <a:p>
            <a:pPr>
              <a:defRPr/>
            </a:pPr>
            <a:endParaRPr lang="de-DE"/>
          </a:p>
        </p:txBody>
      </p:sp>
      <p:sp>
        <p:nvSpPr>
          <p:cNvPr id="7" name="Foliennummernplatzhalter 5">
            <a:extLst>
              <a:ext uri="{FF2B5EF4-FFF2-40B4-BE49-F238E27FC236}">
                <a16:creationId xmlns:a16="http://schemas.microsoft.com/office/drawing/2014/main" id="{8957D5EB-C5E0-43CF-AADC-4908A392C385}"/>
              </a:ext>
            </a:extLst>
          </p:cNvPr>
          <p:cNvSpPr>
            <a:spLocks noGrp="1"/>
          </p:cNvSpPr>
          <p:nvPr>
            <p:ph type="sldNum" sz="quarter" idx="12"/>
          </p:nvPr>
        </p:nvSpPr>
        <p:spPr/>
        <p:txBody>
          <a:bodyPr/>
          <a:lstStyle>
            <a:lvl1pPr>
              <a:defRPr/>
            </a:lvl1pPr>
          </a:lstStyle>
          <a:p>
            <a:fld id="{ABA34BF0-D370-4B0B-9B85-E909CBC665CC}" type="slidenum">
              <a:rPr lang="de-DE" altLang="de-DE"/>
              <a:pPr/>
              <a:t>‹Nr.›</a:t>
            </a:fld>
            <a:endParaRPr lang="de-DE" altLang="de-DE"/>
          </a:p>
        </p:txBody>
      </p:sp>
    </p:spTree>
    <p:extLst>
      <p:ext uri="{BB962C8B-B14F-4D97-AF65-F5344CB8AC3E}">
        <p14:creationId xmlns:p14="http://schemas.microsoft.com/office/powerpoint/2010/main" val="13677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3">
            <a:extLst>
              <a:ext uri="{FF2B5EF4-FFF2-40B4-BE49-F238E27FC236}">
                <a16:creationId xmlns:a16="http://schemas.microsoft.com/office/drawing/2014/main" id="{A0BA0AF4-33CE-49FF-9C00-E3226AFEC681}"/>
              </a:ext>
            </a:extLst>
          </p:cNvPr>
          <p:cNvSpPr>
            <a:spLocks noGrp="1"/>
          </p:cNvSpPr>
          <p:nvPr>
            <p:ph type="dt" sz="half" idx="10"/>
          </p:nvPr>
        </p:nvSpPr>
        <p:spPr/>
        <p:txBody>
          <a:bodyPr/>
          <a:lstStyle>
            <a:lvl1pPr>
              <a:defRPr/>
            </a:lvl1pPr>
          </a:lstStyle>
          <a:p>
            <a:pPr>
              <a:defRPr/>
            </a:pPr>
            <a:fld id="{3D8EE7F5-E36B-4605-9453-D575488361B7}" type="datetimeFigureOut">
              <a:rPr lang="de-DE"/>
              <a:pPr>
                <a:defRPr/>
              </a:pPr>
              <a:t>11.03.2020</a:t>
            </a:fld>
            <a:endParaRPr lang="de-DE"/>
          </a:p>
        </p:txBody>
      </p:sp>
      <p:sp>
        <p:nvSpPr>
          <p:cNvPr id="8" name="Fußzeilenplatzhalter 4">
            <a:extLst>
              <a:ext uri="{FF2B5EF4-FFF2-40B4-BE49-F238E27FC236}">
                <a16:creationId xmlns:a16="http://schemas.microsoft.com/office/drawing/2014/main" id="{357F7E8A-EC3C-4926-AADF-FBF4D03CFF2C}"/>
              </a:ext>
            </a:extLst>
          </p:cNvPr>
          <p:cNvSpPr>
            <a:spLocks noGrp="1"/>
          </p:cNvSpPr>
          <p:nvPr>
            <p:ph type="ftr" sz="quarter" idx="11"/>
          </p:nvPr>
        </p:nvSpPr>
        <p:spPr/>
        <p:txBody>
          <a:bodyPr/>
          <a:lstStyle>
            <a:lvl1pPr>
              <a:defRPr/>
            </a:lvl1pPr>
          </a:lstStyle>
          <a:p>
            <a:pPr>
              <a:defRPr/>
            </a:pPr>
            <a:endParaRPr lang="de-DE"/>
          </a:p>
        </p:txBody>
      </p:sp>
      <p:sp>
        <p:nvSpPr>
          <p:cNvPr id="9" name="Foliennummernplatzhalter 5">
            <a:extLst>
              <a:ext uri="{FF2B5EF4-FFF2-40B4-BE49-F238E27FC236}">
                <a16:creationId xmlns:a16="http://schemas.microsoft.com/office/drawing/2014/main" id="{4D256350-40DA-4A92-B384-320E8E833D28}"/>
              </a:ext>
            </a:extLst>
          </p:cNvPr>
          <p:cNvSpPr>
            <a:spLocks noGrp="1"/>
          </p:cNvSpPr>
          <p:nvPr>
            <p:ph type="sldNum" sz="quarter" idx="12"/>
          </p:nvPr>
        </p:nvSpPr>
        <p:spPr/>
        <p:txBody>
          <a:bodyPr/>
          <a:lstStyle>
            <a:lvl1pPr>
              <a:defRPr/>
            </a:lvl1pPr>
          </a:lstStyle>
          <a:p>
            <a:fld id="{608707AF-EA37-45B0-B7DB-50BE11274FCF}" type="slidenum">
              <a:rPr lang="de-DE" altLang="de-DE"/>
              <a:pPr/>
              <a:t>‹Nr.›</a:t>
            </a:fld>
            <a:endParaRPr lang="de-DE" altLang="de-DE"/>
          </a:p>
        </p:txBody>
      </p:sp>
    </p:spTree>
    <p:extLst>
      <p:ext uri="{BB962C8B-B14F-4D97-AF65-F5344CB8AC3E}">
        <p14:creationId xmlns:p14="http://schemas.microsoft.com/office/powerpoint/2010/main" val="744801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3">
            <a:extLst>
              <a:ext uri="{FF2B5EF4-FFF2-40B4-BE49-F238E27FC236}">
                <a16:creationId xmlns:a16="http://schemas.microsoft.com/office/drawing/2014/main" id="{764C2967-89FD-45A8-855B-65152F472D9D}"/>
              </a:ext>
            </a:extLst>
          </p:cNvPr>
          <p:cNvSpPr>
            <a:spLocks noGrp="1"/>
          </p:cNvSpPr>
          <p:nvPr>
            <p:ph type="dt" sz="half" idx="10"/>
          </p:nvPr>
        </p:nvSpPr>
        <p:spPr/>
        <p:txBody>
          <a:bodyPr/>
          <a:lstStyle>
            <a:lvl1pPr>
              <a:defRPr/>
            </a:lvl1pPr>
          </a:lstStyle>
          <a:p>
            <a:pPr>
              <a:defRPr/>
            </a:pPr>
            <a:fld id="{4A80E77A-38A1-47DE-8017-EE97F9FB8339}" type="datetimeFigureOut">
              <a:rPr lang="de-DE"/>
              <a:pPr>
                <a:defRPr/>
              </a:pPr>
              <a:t>11.03.2020</a:t>
            </a:fld>
            <a:endParaRPr lang="de-DE"/>
          </a:p>
        </p:txBody>
      </p:sp>
      <p:sp>
        <p:nvSpPr>
          <p:cNvPr id="4" name="Fußzeilenplatzhalter 4">
            <a:extLst>
              <a:ext uri="{FF2B5EF4-FFF2-40B4-BE49-F238E27FC236}">
                <a16:creationId xmlns:a16="http://schemas.microsoft.com/office/drawing/2014/main" id="{AA111E51-22C4-43A6-897E-80164C00A2EC}"/>
              </a:ext>
            </a:extLst>
          </p:cNvPr>
          <p:cNvSpPr>
            <a:spLocks noGrp="1"/>
          </p:cNvSpPr>
          <p:nvPr>
            <p:ph type="ftr" sz="quarter" idx="11"/>
          </p:nvPr>
        </p:nvSpPr>
        <p:spPr/>
        <p:txBody>
          <a:bodyPr/>
          <a:lstStyle>
            <a:lvl1pPr>
              <a:defRPr/>
            </a:lvl1pPr>
          </a:lstStyle>
          <a:p>
            <a:pPr>
              <a:defRPr/>
            </a:pPr>
            <a:endParaRPr lang="de-DE"/>
          </a:p>
        </p:txBody>
      </p:sp>
      <p:sp>
        <p:nvSpPr>
          <p:cNvPr id="5" name="Foliennummernplatzhalter 5">
            <a:extLst>
              <a:ext uri="{FF2B5EF4-FFF2-40B4-BE49-F238E27FC236}">
                <a16:creationId xmlns:a16="http://schemas.microsoft.com/office/drawing/2014/main" id="{235AE26A-D0DC-4B4E-9DD5-02DEEAFCEF16}"/>
              </a:ext>
            </a:extLst>
          </p:cNvPr>
          <p:cNvSpPr>
            <a:spLocks noGrp="1"/>
          </p:cNvSpPr>
          <p:nvPr>
            <p:ph type="sldNum" sz="quarter" idx="12"/>
          </p:nvPr>
        </p:nvSpPr>
        <p:spPr/>
        <p:txBody>
          <a:bodyPr/>
          <a:lstStyle>
            <a:lvl1pPr>
              <a:defRPr/>
            </a:lvl1pPr>
          </a:lstStyle>
          <a:p>
            <a:fld id="{33D0A63B-BE17-4677-A698-D04563EFBFA6}" type="slidenum">
              <a:rPr lang="de-DE" altLang="de-DE"/>
              <a:pPr/>
              <a:t>‹Nr.›</a:t>
            </a:fld>
            <a:endParaRPr lang="de-DE" altLang="de-DE"/>
          </a:p>
        </p:txBody>
      </p:sp>
    </p:spTree>
    <p:extLst>
      <p:ext uri="{BB962C8B-B14F-4D97-AF65-F5344CB8AC3E}">
        <p14:creationId xmlns:p14="http://schemas.microsoft.com/office/powerpoint/2010/main" val="3399915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a:extLst>
              <a:ext uri="{FF2B5EF4-FFF2-40B4-BE49-F238E27FC236}">
                <a16:creationId xmlns:a16="http://schemas.microsoft.com/office/drawing/2014/main" id="{E1771672-CF6C-4289-9416-3C8FD6B51D85}"/>
              </a:ext>
            </a:extLst>
          </p:cNvPr>
          <p:cNvSpPr>
            <a:spLocks noGrp="1"/>
          </p:cNvSpPr>
          <p:nvPr>
            <p:ph type="dt" sz="half" idx="10"/>
          </p:nvPr>
        </p:nvSpPr>
        <p:spPr/>
        <p:txBody>
          <a:bodyPr/>
          <a:lstStyle>
            <a:lvl1pPr>
              <a:defRPr/>
            </a:lvl1pPr>
          </a:lstStyle>
          <a:p>
            <a:pPr>
              <a:defRPr/>
            </a:pPr>
            <a:fld id="{738F750B-EAF5-4C96-BC9C-173E9D5FAB2A}" type="datetimeFigureOut">
              <a:rPr lang="de-DE"/>
              <a:pPr>
                <a:defRPr/>
              </a:pPr>
              <a:t>11.03.2020</a:t>
            </a:fld>
            <a:endParaRPr lang="de-DE"/>
          </a:p>
        </p:txBody>
      </p:sp>
      <p:sp>
        <p:nvSpPr>
          <p:cNvPr id="3" name="Fußzeilenplatzhalter 4">
            <a:extLst>
              <a:ext uri="{FF2B5EF4-FFF2-40B4-BE49-F238E27FC236}">
                <a16:creationId xmlns:a16="http://schemas.microsoft.com/office/drawing/2014/main" id="{F4FCCBBA-36CA-4879-B7A6-3BDDA7599642}"/>
              </a:ext>
            </a:extLst>
          </p:cNvPr>
          <p:cNvSpPr>
            <a:spLocks noGrp="1"/>
          </p:cNvSpPr>
          <p:nvPr>
            <p:ph type="ftr" sz="quarter" idx="11"/>
          </p:nvPr>
        </p:nvSpPr>
        <p:spPr/>
        <p:txBody>
          <a:bodyPr/>
          <a:lstStyle>
            <a:lvl1pPr>
              <a:defRPr/>
            </a:lvl1pPr>
          </a:lstStyle>
          <a:p>
            <a:pPr>
              <a:defRPr/>
            </a:pPr>
            <a:endParaRPr lang="de-DE"/>
          </a:p>
        </p:txBody>
      </p:sp>
      <p:sp>
        <p:nvSpPr>
          <p:cNvPr id="4" name="Foliennummernplatzhalter 5">
            <a:extLst>
              <a:ext uri="{FF2B5EF4-FFF2-40B4-BE49-F238E27FC236}">
                <a16:creationId xmlns:a16="http://schemas.microsoft.com/office/drawing/2014/main" id="{2B5A1A60-34A6-470E-B2A4-81E144A4425F}"/>
              </a:ext>
            </a:extLst>
          </p:cNvPr>
          <p:cNvSpPr>
            <a:spLocks noGrp="1"/>
          </p:cNvSpPr>
          <p:nvPr>
            <p:ph type="sldNum" sz="quarter" idx="12"/>
          </p:nvPr>
        </p:nvSpPr>
        <p:spPr/>
        <p:txBody>
          <a:bodyPr/>
          <a:lstStyle>
            <a:lvl1pPr>
              <a:defRPr/>
            </a:lvl1pPr>
          </a:lstStyle>
          <a:p>
            <a:fld id="{5A00E405-A276-48CE-9C59-F1350110CFA8}" type="slidenum">
              <a:rPr lang="de-DE" altLang="de-DE"/>
              <a:pPr/>
              <a:t>‹Nr.›</a:t>
            </a:fld>
            <a:endParaRPr lang="de-DE" altLang="de-DE"/>
          </a:p>
        </p:txBody>
      </p:sp>
    </p:spTree>
    <p:extLst>
      <p:ext uri="{BB962C8B-B14F-4D97-AF65-F5344CB8AC3E}">
        <p14:creationId xmlns:p14="http://schemas.microsoft.com/office/powerpoint/2010/main" val="399841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1F1E8951-B11C-4831-B1FF-F482527AFE41}"/>
              </a:ext>
            </a:extLst>
          </p:cNvPr>
          <p:cNvSpPr>
            <a:spLocks noGrp="1"/>
          </p:cNvSpPr>
          <p:nvPr>
            <p:ph type="dt" sz="half" idx="10"/>
          </p:nvPr>
        </p:nvSpPr>
        <p:spPr/>
        <p:txBody>
          <a:bodyPr/>
          <a:lstStyle>
            <a:lvl1pPr>
              <a:defRPr/>
            </a:lvl1pPr>
          </a:lstStyle>
          <a:p>
            <a:pPr>
              <a:defRPr/>
            </a:pPr>
            <a:fld id="{7833F4C3-59B0-489B-8879-BA9771BA765C}" type="datetimeFigureOut">
              <a:rPr lang="de-DE"/>
              <a:pPr>
                <a:defRPr/>
              </a:pPr>
              <a:t>11.03.2020</a:t>
            </a:fld>
            <a:endParaRPr lang="de-DE"/>
          </a:p>
        </p:txBody>
      </p:sp>
      <p:sp>
        <p:nvSpPr>
          <p:cNvPr id="6" name="Fußzeilenplatzhalter 4">
            <a:extLst>
              <a:ext uri="{FF2B5EF4-FFF2-40B4-BE49-F238E27FC236}">
                <a16:creationId xmlns:a16="http://schemas.microsoft.com/office/drawing/2014/main" id="{B3659517-72E0-4B0D-9CB6-2DAF7C50C88F}"/>
              </a:ext>
            </a:extLst>
          </p:cNvPr>
          <p:cNvSpPr>
            <a:spLocks noGrp="1"/>
          </p:cNvSpPr>
          <p:nvPr>
            <p:ph type="ftr" sz="quarter" idx="11"/>
          </p:nvPr>
        </p:nvSpPr>
        <p:spPr/>
        <p:txBody>
          <a:bodyPr/>
          <a:lstStyle>
            <a:lvl1pPr>
              <a:defRPr/>
            </a:lvl1pPr>
          </a:lstStyle>
          <a:p>
            <a:pPr>
              <a:defRPr/>
            </a:pPr>
            <a:endParaRPr lang="de-DE"/>
          </a:p>
        </p:txBody>
      </p:sp>
      <p:sp>
        <p:nvSpPr>
          <p:cNvPr id="7" name="Foliennummernplatzhalter 5">
            <a:extLst>
              <a:ext uri="{FF2B5EF4-FFF2-40B4-BE49-F238E27FC236}">
                <a16:creationId xmlns:a16="http://schemas.microsoft.com/office/drawing/2014/main" id="{61132F47-2D63-4077-A6DC-E95247A5D205}"/>
              </a:ext>
            </a:extLst>
          </p:cNvPr>
          <p:cNvSpPr>
            <a:spLocks noGrp="1"/>
          </p:cNvSpPr>
          <p:nvPr>
            <p:ph type="sldNum" sz="quarter" idx="12"/>
          </p:nvPr>
        </p:nvSpPr>
        <p:spPr/>
        <p:txBody>
          <a:bodyPr/>
          <a:lstStyle>
            <a:lvl1pPr>
              <a:defRPr/>
            </a:lvl1pPr>
          </a:lstStyle>
          <a:p>
            <a:fld id="{DED927AA-47B6-4010-BB91-E520B275235E}" type="slidenum">
              <a:rPr lang="de-DE" altLang="de-DE"/>
              <a:pPr/>
              <a:t>‹Nr.›</a:t>
            </a:fld>
            <a:endParaRPr lang="de-DE" altLang="de-DE"/>
          </a:p>
        </p:txBody>
      </p:sp>
    </p:spTree>
    <p:extLst>
      <p:ext uri="{BB962C8B-B14F-4D97-AF65-F5344CB8AC3E}">
        <p14:creationId xmlns:p14="http://schemas.microsoft.com/office/powerpoint/2010/main" val="3411591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7948DE2B-53AC-4561-BF31-6090344D37E8}"/>
              </a:ext>
            </a:extLst>
          </p:cNvPr>
          <p:cNvSpPr>
            <a:spLocks noGrp="1"/>
          </p:cNvSpPr>
          <p:nvPr>
            <p:ph type="dt" sz="half" idx="10"/>
          </p:nvPr>
        </p:nvSpPr>
        <p:spPr/>
        <p:txBody>
          <a:bodyPr/>
          <a:lstStyle>
            <a:lvl1pPr>
              <a:defRPr/>
            </a:lvl1pPr>
          </a:lstStyle>
          <a:p>
            <a:pPr>
              <a:defRPr/>
            </a:pPr>
            <a:fld id="{2C9EFD10-86BF-4A6E-B95B-63AB5FD9B2C9}" type="datetimeFigureOut">
              <a:rPr lang="de-DE"/>
              <a:pPr>
                <a:defRPr/>
              </a:pPr>
              <a:t>11.03.2020</a:t>
            </a:fld>
            <a:endParaRPr lang="de-DE"/>
          </a:p>
        </p:txBody>
      </p:sp>
      <p:sp>
        <p:nvSpPr>
          <p:cNvPr id="6" name="Fußzeilenplatzhalter 4">
            <a:extLst>
              <a:ext uri="{FF2B5EF4-FFF2-40B4-BE49-F238E27FC236}">
                <a16:creationId xmlns:a16="http://schemas.microsoft.com/office/drawing/2014/main" id="{FB261E9F-3183-4424-A6A9-E195304785D3}"/>
              </a:ext>
            </a:extLst>
          </p:cNvPr>
          <p:cNvSpPr>
            <a:spLocks noGrp="1"/>
          </p:cNvSpPr>
          <p:nvPr>
            <p:ph type="ftr" sz="quarter" idx="11"/>
          </p:nvPr>
        </p:nvSpPr>
        <p:spPr/>
        <p:txBody>
          <a:bodyPr/>
          <a:lstStyle>
            <a:lvl1pPr>
              <a:defRPr/>
            </a:lvl1pPr>
          </a:lstStyle>
          <a:p>
            <a:pPr>
              <a:defRPr/>
            </a:pPr>
            <a:endParaRPr lang="de-DE"/>
          </a:p>
        </p:txBody>
      </p:sp>
      <p:sp>
        <p:nvSpPr>
          <p:cNvPr id="7" name="Foliennummernplatzhalter 5">
            <a:extLst>
              <a:ext uri="{FF2B5EF4-FFF2-40B4-BE49-F238E27FC236}">
                <a16:creationId xmlns:a16="http://schemas.microsoft.com/office/drawing/2014/main" id="{0A5A656C-01CE-4A1A-8C59-F2F4D9BAEFC0}"/>
              </a:ext>
            </a:extLst>
          </p:cNvPr>
          <p:cNvSpPr>
            <a:spLocks noGrp="1"/>
          </p:cNvSpPr>
          <p:nvPr>
            <p:ph type="sldNum" sz="quarter" idx="12"/>
          </p:nvPr>
        </p:nvSpPr>
        <p:spPr/>
        <p:txBody>
          <a:bodyPr/>
          <a:lstStyle>
            <a:lvl1pPr>
              <a:defRPr/>
            </a:lvl1pPr>
          </a:lstStyle>
          <a:p>
            <a:fld id="{7D493684-59F5-4E81-8516-4CCD8BA48130}" type="slidenum">
              <a:rPr lang="de-DE" altLang="de-DE"/>
              <a:pPr/>
              <a:t>‹Nr.›</a:t>
            </a:fld>
            <a:endParaRPr lang="de-DE" altLang="de-DE"/>
          </a:p>
        </p:txBody>
      </p:sp>
    </p:spTree>
    <p:extLst>
      <p:ext uri="{BB962C8B-B14F-4D97-AF65-F5344CB8AC3E}">
        <p14:creationId xmlns:p14="http://schemas.microsoft.com/office/powerpoint/2010/main" val="353013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EB0231D-874A-49EA-960A-F2D88D7FD464}"/>
              </a:ext>
            </a:extLst>
          </p:cNvPr>
          <p:cNvSpPr>
            <a:spLocks noGrp="1"/>
          </p:cNvSpPr>
          <p:nvPr>
            <p:ph type="dt" sz="half" idx="10"/>
          </p:nvPr>
        </p:nvSpPr>
        <p:spPr/>
        <p:txBody>
          <a:bodyPr/>
          <a:lstStyle>
            <a:lvl1pPr>
              <a:defRPr/>
            </a:lvl1pPr>
          </a:lstStyle>
          <a:p>
            <a:pPr>
              <a:defRPr/>
            </a:pPr>
            <a:fld id="{ACF04B1B-A7A6-4F7D-A000-49E9BBD9BAE1}" type="datetimeFigureOut">
              <a:rPr lang="de-DE"/>
              <a:pPr>
                <a:defRPr/>
              </a:pPr>
              <a:t>11.03.2020</a:t>
            </a:fld>
            <a:endParaRPr lang="de-DE"/>
          </a:p>
        </p:txBody>
      </p:sp>
      <p:sp>
        <p:nvSpPr>
          <p:cNvPr id="5" name="Fußzeilenplatzhalter 4">
            <a:extLst>
              <a:ext uri="{FF2B5EF4-FFF2-40B4-BE49-F238E27FC236}">
                <a16:creationId xmlns:a16="http://schemas.microsoft.com/office/drawing/2014/main" id="{A78CF5CC-9C1E-4451-8FAD-94371FB3AC81}"/>
              </a:ext>
            </a:extLst>
          </p:cNvPr>
          <p:cNvSpPr>
            <a:spLocks noGrp="1"/>
          </p:cNvSpPr>
          <p:nvPr>
            <p:ph type="ftr" sz="quarter" idx="11"/>
          </p:nvPr>
        </p:nvSpPr>
        <p:spPr/>
        <p:txBody>
          <a:bodyPr/>
          <a:lstStyle>
            <a:lvl1pPr>
              <a:defRPr/>
            </a:lvl1pPr>
          </a:lstStyle>
          <a:p>
            <a:pPr>
              <a:defRPr/>
            </a:pPr>
            <a:endParaRPr lang="de-DE"/>
          </a:p>
        </p:txBody>
      </p:sp>
      <p:sp>
        <p:nvSpPr>
          <p:cNvPr id="6" name="Foliennummernplatzhalter 5">
            <a:extLst>
              <a:ext uri="{FF2B5EF4-FFF2-40B4-BE49-F238E27FC236}">
                <a16:creationId xmlns:a16="http://schemas.microsoft.com/office/drawing/2014/main" id="{6267967A-A754-4C55-90B9-095BF598E374}"/>
              </a:ext>
            </a:extLst>
          </p:cNvPr>
          <p:cNvSpPr>
            <a:spLocks noGrp="1"/>
          </p:cNvSpPr>
          <p:nvPr>
            <p:ph type="sldNum" sz="quarter" idx="12"/>
          </p:nvPr>
        </p:nvSpPr>
        <p:spPr/>
        <p:txBody>
          <a:bodyPr/>
          <a:lstStyle>
            <a:lvl1pPr>
              <a:defRPr/>
            </a:lvl1pPr>
          </a:lstStyle>
          <a:p>
            <a:fld id="{70ED84A1-9601-4E63-AF38-C31EAD24A89F}" type="slidenum">
              <a:rPr lang="de-DE" altLang="de-DE"/>
              <a:pPr/>
              <a:t>‹Nr.›</a:t>
            </a:fld>
            <a:endParaRPr lang="de-DE" altLang="de-DE"/>
          </a:p>
        </p:txBody>
      </p:sp>
    </p:spTree>
    <p:extLst>
      <p:ext uri="{BB962C8B-B14F-4D97-AF65-F5344CB8AC3E}">
        <p14:creationId xmlns:p14="http://schemas.microsoft.com/office/powerpoint/2010/main" val="869531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B97D4A6-413D-4BE0-A20D-612F9068BCA9}"/>
              </a:ext>
            </a:extLst>
          </p:cNvPr>
          <p:cNvSpPr>
            <a:spLocks noGrp="1"/>
          </p:cNvSpPr>
          <p:nvPr>
            <p:ph type="dt" sz="half" idx="10"/>
          </p:nvPr>
        </p:nvSpPr>
        <p:spPr/>
        <p:txBody>
          <a:bodyPr/>
          <a:lstStyle>
            <a:lvl1pPr>
              <a:defRPr/>
            </a:lvl1pPr>
          </a:lstStyle>
          <a:p>
            <a:pPr>
              <a:defRPr/>
            </a:pPr>
            <a:fld id="{A4FEB80F-F2E1-4387-B3D5-1833A35A58DE}" type="datetimeFigureOut">
              <a:rPr lang="de-DE"/>
              <a:pPr>
                <a:defRPr/>
              </a:pPr>
              <a:t>11.03.2020</a:t>
            </a:fld>
            <a:endParaRPr lang="de-DE"/>
          </a:p>
        </p:txBody>
      </p:sp>
      <p:sp>
        <p:nvSpPr>
          <p:cNvPr id="5" name="Fußzeilenplatzhalter 4">
            <a:extLst>
              <a:ext uri="{FF2B5EF4-FFF2-40B4-BE49-F238E27FC236}">
                <a16:creationId xmlns:a16="http://schemas.microsoft.com/office/drawing/2014/main" id="{F79FBB3E-CF39-4D57-8A42-44414D3739B3}"/>
              </a:ext>
            </a:extLst>
          </p:cNvPr>
          <p:cNvSpPr>
            <a:spLocks noGrp="1"/>
          </p:cNvSpPr>
          <p:nvPr>
            <p:ph type="ftr" sz="quarter" idx="11"/>
          </p:nvPr>
        </p:nvSpPr>
        <p:spPr/>
        <p:txBody>
          <a:bodyPr/>
          <a:lstStyle>
            <a:lvl1pPr>
              <a:defRPr/>
            </a:lvl1pPr>
          </a:lstStyle>
          <a:p>
            <a:pPr>
              <a:defRPr/>
            </a:pPr>
            <a:endParaRPr lang="de-DE"/>
          </a:p>
        </p:txBody>
      </p:sp>
      <p:sp>
        <p:nvSpPr>
          <p:cNvPr id="6" name="Foliennummernplatzhalter 5">
            <a:extLst>
              <a:ext uri="{FF2B5EF4-FFF2-40B4-BE49-F238E27FC236}">
                <a16:creationId xmlns:a16="http://schemas.microsoft.com/office/drawing/2014/main" id="{46912A60-EE1A-4680-840A-25F0D7C31BD7}"/>
              </a:ext>
            </a:extLst>
          </p:cNvPr>
          <p:cNvSpPr>
            <a:spLocks noGrp="1"/>
          </p:cNvSpPr>
          <p:nvPr>
            <p:ph type="sldNum" sz="quarter" idx="12"/>
          </p:nvPr>
        </p:nvSpPr>
        <p:spPr/>
        <p:txBody>
          <a:bodyPr/>
          <a:lstStyle>
            <a:lvl1pPr>
              <a:defRPr/>
            </a:lvl1pPr>
          </a:lstStyle>
          <a:p>
            <a:fld id="{37F568C4-51D2-4A9E-A2CF-236B49D8A73A}" type="slidenum">
              <a:rPr lang="de-DE" altLang="de-DE"/>
              <a:pPr/>
              <a:t>‹Nr.›</a:t>
            </a:fld>
            <a:endParaRPr lang="de-DE" altLang="de-DE"/>
          </a:p>
        </p:txBody>
      </p:sp>
    </p:spTree>
    <p:extLst>
      <p:ext uri="{BB962C8B-B14F-4D97-AF65-F5344CB8AC3E}">
        <p14:creationId xmlns:p14="http://schemas.microsoft.com/office/powerpoint/2010/main" val="3700818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673B32C8-675E-4251-953B-B7D4B7263E50}"/>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p>
        </p:txBody>
      </p:sp>
      <p:sp>
        <p:nvSpPr>
          <p:cNvPr id="1027" name="Textplatzhalter 2">
            <a:extLst>
              <a:ext uri="{FF2B5EF4-FFF2-40B4-BE49-F238E27FC236}">
                <a16:creationId xmlns:a16="http://schemas.microsoft.com/office/drawing/2014/main" id="{12A43711-D262-4900-A65F-5D8F581B4320}"/>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4" name="Datumsplatzhalter 3">
            <a:extLst>
              <a:ext uri="{FF2B5EF4-FFF2-40B4-BE49-F238E27FC236}">
                <a16:creationId xmlns:a16="http://schemas.microsoft.com/office/drawing/2014/main" id="{F56EA773-FB17-4216-9EB2-1D86D62FC55C}"/>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C71A3235-E244-4A98-988C-D0B35263560A}" type="datetimeFigureOut">
              <a:rPr lang="de-DE"/>
              <a:pPr>
                <a:defRPr/>
              </a:pPr>
              <a:t>11.03.2020</a:t>
            </a:fld>
            <a:endParaRPr lang="de-DE"/>
          </a:p>
        </p:txBody>
      </p:sp>
      <p:sp>
        <p:nvSpPr>
          <p:cNvPr id="5" name="Fußzeilenplatzhalter 4">
            <a:extLst>
              <a:ext uri="{FF2B5EF4-FFF2-40B4-BE49-F238E27FC236}">
                <a16:creationId xmlns:a16="http://schemas.microsoft.com/office/drawing/2014/main" id="{1526490B-287C-480F-8D95-ADDFE3AC5C17}"/>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de-DE"/>
          </a:p>
        </p:txBody>
      </p:sp>
      <p:sp>
        <p:nvSpPr>
          <p:cNvPr id="6" name="Foliennummernplatzhalter 5">
            <a:extLst>
              <a:ext uri="{FF2B5EF4-FFF2-40B4-BE49-F238E27FC236}">
                <a16:creationId xmlns:a16="http://schemas.microsoft.com/office/drawing/2014/main" id="{0266C718-7A4B-419B-9BF4-F592B9BF422A}"/>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C8744A04-B018-49FD-AC2A-A0D31DA990E3}" type="slidenum">
              <a:rPr lang="de-DE" altLang="de-DE"/>
              <a:pPr/>
              <a:t>‹Nr.›</a:t>
            </a:fld>
            <a:endParaRPr lang="de-DE" altLang="de-DE"/>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spd="slow">
    <p:diamond/>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hov.isgv.de/Tettau_(2)" TargetMode="External"/><Relationship Id="rId2" Type="http://schemas.openxmlformats.org/officeDocument/2006/relationships/hyperlink" Target="https://hov.isgv.de/Tettau_(1)"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slub.qucosa.de/api/qucosa%3A15830/attachment/ATT-0/"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codex.isgv.de/codex.php?band=cds2_04&amp;f=&amp;a=b&amp;s=443" TargetMode="External"/><Relationship Id="rId2" Type="http://schemas.openxmlformats.org/officeDocument/2006/relationships/hyperlink" Target="https://codex.isgv.de/codex.php?band=cds2_04"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archive.thulb.uni-jena.de/collections/receive/HisBest_cbu_00021244"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278E103A-C3F7-4FD0-A183-C27E83E8198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411413" y="188913"/>
            <a:ext cx="4049712" cy="6375400"/>
          </a:xfrm>
          <a:noFill/>
          <a:ln>
            <a:solidFill>
              <a:schemeClr val="tx1"/>
            </a:solidFill>
            <a:miter lim="800000"/>
            <a:headEnd/>
            <a:tailEn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diamon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031DF180-478C-4F78-BCCF-FB75F05A93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675" y="620713"/>
            <a:ext cx="7415213"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diamon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0B3E58BF-86EC-42C5-9082-3E423B990798}"/>
              </a:ext>
            </a:extLst>
          </p:cNvPr>
          <p:cNvSpPr>
            <a:spLocks noGrp="1"/>
          </p:cNvSpPr>
          <p:nvPr>
            <p:ph idx="1"/>
          </p:nvPr>
        </p:nvSpPr>
        <p:spPr>
          <a:xfrm>
            <a:off x="457200" y="703263"/>
            <a:ext cx="8229600" cy="5318125"/>
          </a:xfrm>
        </p:spPr>
        <p:txBody>
          <a:bodyPr>
            <a:normAutofit/>
          </a:bodyPr>
          <a:lstStyle/>
          <a:p>
            <a:pPr marL="0" indent="0" eaLnBrk="1" hangingPunct="1">
              <a:lnSpc>
                <a:spcPct val="90000"/>
              </a:lnSpc>
              <a:buFont typeface="Arial" panose="020B0604020202020204" pitchFamily="34" charset="0"/>
              <a:buNone/>
            </a:pPr>
            <a:r>
              <a:rPr lang="de-DE" altLang="de-DE" sz="3000" b="1"/>
              <a:t>„Von unseren drei Heimatdörfern findet Tettau die erste urkundliche Erwähnung. In einer Urkunde Friedrichs von Schönburg auf Glauchau vom Juli </a:t>
            </a:r>
            <a:r>
              <a:rPr lang="de-DE" altLang="de-DE" sz="3000" b="1">
                <a:solidFill>
                  <a:srgbClr val="00B0F0"/>
                </a:solidFill>
              </a:rPr>
              <a:t>1256 </a:t>
            </a:r>
            <a:r>
              <a:rPr lang="de-DE" altLang="de-DE" sz="3000" b="1"/>
              <a:t>wird u. a. der Pfarrer Siegfried von (= in) Tettau als Zeuge genannt.“</a:t>
            </a:r>
          </a:p>
          <a:p>
            <a:pPr marL="0" indent="0" eaLnBrk="1" hangingPunct="1">
              <a:lnSpc>
                <a:spcPct val="90000"/>
              </a:lnSpc>
              <a:buFont typeface="Arial" panose="020B0604020202020204" pitchFamily="34" charset="0"/>
              <a:buNone/>
            </a:pPr>
            <a:endParaRPr lang="de-DE" altLang="de-DE" sz="3000"/>
          </a:p>
          <a:p>
            <a:pPr marL="0" indent="0" eaLnBrk="1" hangingPunct="1">
              <a:lnSpc>
                <a:spcPct val="90000"/>
              </a:lnSpc>
              <a:buFont typeface="Arial" panose="020B0604020202020204" pitchFamily="34" charset="0"/>
              <a:buNone/>
            </a:pPr>
            <a:endParaRPr lang="de-DE" altLang="de-DE" sz="3000"/>
          </a:p>
          <a:p>
            <a:pPr marL="0" indent="0" eaLnBrk="1" hangingPunct="1">
              <a:lnSpc>
                <a:spcPct val="90000"/>
              </a:lnSpc>
              <a:buFont typeface="Arial" panose="020B0604020202020204" pitchFamily="34" charset="0"/>
              <a:buNone/>
            </a:pPr>
            <a:endParaRPr lang="de-DE" altLang="de-DE" sz="2000"/>
          </a:p>
          <a:p>
            <a:pPr marL="0" indent="0" eaLnBrk="1" hangingPunct="1">
              <a:lnSpc>
                <a:spcPct val="90000"/>
              </a:lnSpc>
              <a:buFont typeface="Arial" panose="020B0604020202020204" pitchFamily="34" charset="0"/>
              <a:buNone/>
            </a:pPr>
            <a:endParaRPr lang="de-DE" altLang="de-DE" sz="2000"/>
          </a:p>
          <a:p>
            <a:pPr marL="0" indent="0" eaLnBrk="1" hangingPunct="1">
              <a:lnSpc>
                <a:spcPct val="90000"/>
              </a:lnSpc>
              <a:buFont typeface="Arial" panose="020B0604020202020204" pitchFamily="34" charset="0"/>
              <a:buNone/>
            </a:pPr>
            <a:endParaRPr lang="de-DE" altLang="de-DE" sz="2000"/>
          </a:p>
          <a:p>
            <a:pPr marL="0" indent="0" eaLnBrk="1" hangingPunct="1">
              <a:lnSpc>
                <a:spcPct val="90000"/>
              </a:lnSpc>
              <a:buFont typeface="Arial" panose="020B0604020202020204" pitchFamily="34" charset="0"/>
              <a:buNone/>
            </a:pPr>
            <a:r>
              <a:rPr lang="de-DE" altLang="de-DE" sz="2000"/>
              <a:t>Quelle:</a:t>
            </a:r>
          </a:p>
          <a:p>
            <a:pPr marL="0" indent="0" eaLnBrk="1" hangingPunct="1">
              <a:lnSpc>
                <a:spcPct val="90000"/>
              </a:lnSpc>
              <a:buFont typeface="Arial" panose="020B0604020202020204" pitchFamily="34" charset="0"/>
              <a:buNone/>
            </a:pPr>
            <a:r>
              <a:rPr lang="de-DE" altLang="de-DE" sz="2000"/>
              <a:t>Unsere Dorfheimat, Heimatbuch für die Dörfer Tettau, Wünschendorf und Oberdorf, von Fritz Resch, Glauchau, </a:t>
            </a:r>
            <a:r>
              <a:rPr lang="de-DE" altLang="de-DE" sz="2000" b="1">
                <a:solidFill>
                  <a:srgbClr val="33CCFF"/>
                </a:solidFill>
              </a:rPr>
              <a:t>1939</a:t>
            </a:r>
          </a:p>
          <a:p>
            <a:pPr marL="0" indent="0" eaLnBrk="1" hangingPunct="1">
              <a:lnSpc>
                <a:spcPct val="90000"/>
              </a:lnSpc>
              <a:buFont typeface="Arial" panose="020B0604020202020204" pitchFamily="34" charset="0"/>
              <a:buNone/>
            </a:pPr>
            <a:endParaRPr lang="de-DE" altLang="de-DE" sz="2000">
              <a:solidFill>
                <a:srgbClr val="33CCFF"/>
              </a:solidFill>
            </a:endParaRPr>
          </a:p>
        </p:txBody>
      </p:sp>
    </p:spTree>
  </p:cSld>
  <p:clrMapOvr>
    <a:masterClrMapping/>
  </p:clrMapOvr>
  <p:transition spd="slow">
    <p:diamon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5D70C080-8438-4FCF-8C7C-90831A4D529E}"/>
              </a:ext>
            </a:extLst>
          </p:cNvPr>
          <p:cNvSpPr>
            <a:spLocks noGrp="1"/>
          </p:cNvSpPr>
          <p:nvPr>
            <p:ph idx="1"/>
          </p:nvPr>
        </p:nvSpPr>
        <p:spPr>
          <a:xfrm>
            <a:off x="457200" y="703263"/>
            <a:ext cx="8229600" cy="5749925"/>
          </a:xfrm>
        </p:spPr>
        <p:txBody>
          <a:bodyPr>
            <a:normAutofit lnSpcReduction="10000"/>
          </a:bodyPr>
          <a:lstStyle/>
          <a:p>
            <a:pPr marL="0" indent="0" eaLnBrk="1" hangingPunct="1">
              <a:lnSpc>
                <a:spcPct val="90000"/>
              </a:lnSpc>
              <a:buFont typeface="Arial" panose="020B0604020202020204" pitchFamily="34" charset="0"/>
              <a:buNone/>
            </a:pPr>
            <a:r>
              <a:rPr lang="de-DE" altLang="de-DE" sz="2700" b="1"/>
              <a:t>„Tettau … Der erste urkundliche Beleg (Urkunden-Nr. 164, Quelle: Codex Diplomatica Saxonia II, 4, 389b) stammt aus dem Jahr </a:t>
            </a:r>
            <a:r>
              <a:rPr lang="de-DE" altLang="de-DE" sz="2700" b="1">
                <a:solidFill>
                  <a:srgbClr val="FF0000"/>
                </a:solidFill>
              </a:rPr>
              <a:t>1220</a:t>
            </a:r>
            <a:r>
              <a:rPr lang="de-DE" altLang="de-DE" sz="2700" b="1"/>
              <a:t> mit dem Personennamen Lutold de Thetow.“</a:t>
            </a:r>
          </a:p>
          <a:p>
            <a:pPr marL="0" indent="0" eaLnBrk="1" hangingPunct="1">
              <a:lnSpc>
                <a:spcPct val="90000"/>
              </a:lnSpc>
              <a:buFont typeface="Arial" panose="020B0604020202020204" pitchFamily="34" charset="0"/>
              <a:buNone/>
            </a:pPr>
            <a:endParaRPr lang="de-DE" altLang="de-DE" sz="2700" b="1"/>
          </a:p>
          <a:p>
            <a:pPr marL="0" indent="0" eaLnBrk="1" hangingPunct="1">
              <a:lnSpc>
                <a:spcPct val="90000"/>
              </a:lnSpc>
              <a:buFont typeface="Arial" panose="020B0604020202020204" pitchFamily="34" charset="0"/>
              <a:buNone/>
            </a:pPr>
            <a:r>
              <a:rPr lang="de-DE" altLang="de-DE" sz="2700" b="1"/>
              <a:t>„Im Laufe der Jahrhunderte wurde die Schreibweise geändert: </a:t>
            </a:r>
          </a:p>
          <a:p>
            <a:pPr marL="0" indent="0" eaLnBrk="1" hangingPunct="1">
              <a:lnSpc>
                <a:spcPct val="90000"/>
              </a:lnSpc>
              <a:buFont typeface="Arial" panose="020B0604020202020204" pitchFamily="34" charset="0"/>
              <a:buNone/>
            </a:pPr>
            <a:r>
              <a:rPr lang="de-DE" altLang="de-DE" sz="2700" b="1">
                <a:solidFill>
                  <a:srgbClr val="FF0000"/>
                </a:solidFill>
              </a:rPr>
              <a:t>1181/1214</a:t>
            </a:r>
            <a:r>
              <a:rPr lang="de-DE" altLang="de-DE" sz="2700" b="1"/>
              <a:t> in Thethowe, </a:t>
            </a:r>
          </a:p>
          <a:p>
            <a:pPr marL="0" indent="0" eaLnBrk="1" hangingPunct="1">
              <a:lnSpc>
                <a:spcPct val="90000"/>
              </a:lnSpc>
              <a:buFont typeface="Arial" panose="020B0604020202020204" pitchFamily="34" charset="0"/>
              <a:buNone/>
            </a:pPr>
            <a:r>
              <a:rPr lang="de-DE" altLang="de-DE" sz="2700" b="1">
                <a:solidFill>
                  <a:srgbClr val="FF0000"/>
                </a:solidFill>
              </a:rPr>
              <a:t>1237</a:t>
            </a:r>
            <a:r>
              <a:rPr lang="de-DE" altLang="de-DE" sz="2700" b="1"/>
              <a:t> Andreas de Thetow …“</a:t>
            </a:r>
          </a:p>
          <a:p>
            <a:pPr marL="0" indent="0" eaLnBrk="1" hangingPunct="1">
              <a:lnSpc>
                <a:spcPct val="90000"/>
              </a:lnSpc>
              <a:buFont typeface="Arial" panose="020B0604020202020204" pitchFamily="34" charset="0"/>
              <a:buNone/>
            </a:pPr>
            <a:endParaRPr lang="de-DE" altLang="de-DE" sz="2700"/>
          </a:p>
          <a:p>
            <a:pPr marL="0" indent="0" eaLnBrk="1" hangingPunct="1">
              <a:lnSpc>
                <a:spcPct val="90000"/>
              </a:lnSpc>
              <a:buFont typeface="Arial" panose="020B0604020202020204" pitchFamily="34" charset="0"/>
              <a:buNone/>
            </a:pPr>
            <a:endParaRPr lang="de-DE" altLang="de-DE" sz="2000"/>
          </a:p>
          <a:p>
            <a:pPr marL="0" indent="0" eaLnBrk="1" hangingPunct="1">
              <a:lnSpc>
                <a:spcPct val="90000"/>
              </a:lnSpc>
              <a:buFont typeface="Arial" panose="020B0604020202020204" pitchFamily="34" charset="0"/>
              <a:buNone/>
            </a:pPr>
            <a:r>
              <a:rPr lang="de-DE" altLang="de-DE" sz="2000"/>
              <a:t>Quelle:</a:t>
            </a:r>
          </a:p>
          <a:p>
            <a:pPr marL="0" indent="0" eaLnBrk="1" hangingPunct="1">
              <a:lnSpc>
                <a:spcPct val="90000"/>
              </a:lnSpc>
              <a:buFont typeface="Arial" panose="020B0604020202020204" pitchFamily="34" charset="0"/>
              <a:buNone/>
            </a:pPr>
            <a:r>
              <a:rPr lang="de-DE" altLang="de-DE" sz="2000"/>
              <a:t>Chronik der Gemeinde Schönberg von 1939 bis 1989, erstellt in einem ABM-Projekt des CJD von Isolde Walf, Heidrun Schnabel, Petra Scherzer und Marina Schwarzenberg, herausgegeben </a:t>
            </a:r>
            <a:r>
              <a:rPr lang="de-DE" altLang="de-DE" sz="2000" b="1">
                <a:solidFill>
                  <a:srgbClr val="33CCFF"/>
                </a:solidFill>
              </a:rPr>
              <a:t>2002</a:t>
            </a:r>
            <a:r>
              <a:rPr lang="de-DE" altLang="de-DE" sz="2000"/>
              <a:t> von der Gemeinde Schönberg</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20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Inhaltsplatzhalter 2">
            <a:extLst>
              <a:ext uri="{FF2B5EF4-FFF2-40B4-BE49-F238E27FC236}">
                <a16:creationId xmlns:a16="http://schemas.microsoft.com/office/drawing/2014/main" id="{4C4BCC19-8F20-47F5-91BA-03FB981F510D}"/>
              </a:ext>
            </a:extLst>
          </p:cNvPr>
          <p:cNvSpPr>
            <a:spLocks noGrp="1"/>
          </p:cNvSpPr>
          <p:nvPr>
            <p:ph idx="1"/>
          </p:nvPr>
        </p:nvSpPr>
        <p:spPr/>
        <p:txBody>
          <a:bodyPr/>
          <a:lstStyle/>
          <a:p>
            <a:pPr marL="0" indent="0" eaLnBrk="1" hangingPunct="1">
              <a:buFont typeface="Arial" panose="020B0604020202020204" pitchFamily="34" charset="0"/>
              <a:buNone/>
            </a:pPr>
            <a:r>
              <a:rPr lang="de-DE" altLang="de-DE" b="1"/>
              <a:t>„Es gibt ein Tettau in der Nähe von Ortrand. </a:t>
            </a:r>
          </a:p>
          <a:p>
            <a:pPr marL="0" indent="0" eaLnBrk="1" hangingPunct="1">
              <a:buFont typeface="Arial" panose="020B0604020202020204" pitchFamily="34" charset="0"/>
              <a:buNone/>
            </a:pPr>
            <a:r>
              <a:rPr lang="de-DE" altLang="de-DE" b="1"/>
              <a:t>Dort bereitet man sich auch auf die 800-Jahr-Feier im Jahr 2020 vor.“ </a:t>
            </a:r>
          </a:p>
          <a:p>
            <a:pPr marL="0" indent="0" eaLnBrk="1" hangingPunct="1">
              <a:buFont typeface="Arial" panose="020B0604020202020204" pitchFamily="34" charset="0"/>
              <a:buNone/>
            </a:pPr>
            <a:endParaRPr lang="de-DE" altLang="de-DE"/>
          </a:p>
          <a:p>
            <a:pPr marL="0" indent="0" algn="ctr" eaLnBrk="1" hangingPunct="1">
              <a:buFont typeface="Arial" panose="020B0604020202020204" pitchFamily="34" charset="0"/>
              <a:buNone/>
            </a:pPr>
            <a:r>
              <a:rPr lang="de-DE" altLang="de-DE" sz="5400" b="1">
                <a:solidFill>
                  <a:srgbClr val="FF0000"/>
                </a:solidFill>
              </a:rPr>
              <a:t>? ? ?</a:t>
            </a:r>
          </a:p>
        </p:txBody>
      </p:sp>
    </p:spTree>
  </p:cSld>
  <p:clrMapOvr>
    <a:masterClrMapping/>
  </p:clrMapOvr>
  <p:transition spd="slow">
    <p:diamon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A6914A20-D76D-469B-B242-C482E4B57AC6}"/>
              </a:ext>
            </a:extLst>
          </p:cNvPr>
          <p:cNvSpPr>
            <a:spLocks noGrp="1"/>
          </p:cNvSpPr>
          <p:nvPr>
            <p:ph idx="1"/>
          </p:nvPr>
        </p:nvSpPr>
        <p:spPr>
          <a:xfrm>
            <a:off x="468313" y="333375"/>
            <a:ext cx="8229600" cy="6119813"/>
          </a:xfrm>
        </p:spPr>
        <p:txBody>
          <a:bodyPr rtlCol="0">
            <a:normAutofit fontScale="85000" lnSpcReduction="20000"/>
          </a:bodyPr>
          <a:lstStyle/>
          <a:p>
            <a:pPr marL="0" indent="0" eaLnBrk="1" fontAlgn="auto" hangingPunct="1">
              <a:spcAft>
                <a:spcPts val="0"/>
              </a:spcAft>
              <a:buFont typeface="Arial" panose="020B0604020202020204" pitchFamily="34" charset="0"/>
              <a:buNone/>
              <a:defRPr/>
            </a:pPr>
            <a:r>
              <a:rPr lang="de-DE" sz="2200" dirty="0"/>
              <a:t>Das Institut für Sächsische Geschichte und Volkskunde, Dresden, hat ein</a:t>
            </a:r>
          </a:p>
          <a:p>
            <a:pPr marL="0" indent="0" eaLnBrk="1" fontAlgn="auto" hangingPunct="1">
              <a:spcAft>
                <a:spcPts val="0"/>
              </a:spcAft>
              <a:buFont typeface="Arial" panose="020B0604020202020204" pitchFamily="34" charset="0"/>
              <a:buNone/>
              <a:defRPr/>
            </a:pPr>
            <a:r>
              <a:rPr lang="de-DE" b="1" dirty="0"/>
              <a:t>„Digitales historisches Ortsverzeichnis von Sachsen“ </a:t>
            </a:r>
            <a:br>
              <a:rPr lang="de-DE" b="1" dirty="0"/>
            </a:br>
            <a:r>
              <a:rPr lang="de-DE" dirty="0"/>
              <a:t>ins Internet gestellt.</a:t>
            </a:r>
          </a:p>
          <a:p>
            <a:pPr marL="0" indent="0" eaLnBrk="1" fontAlgn="auto" hangingPunct="1">
              <a:spcAft>
                <a:spcPts val="0"/>
              </a:spcAft>
              <a:buFont typeface="Arial" panose="020B0604020202020204" pitchFamily="34" charset="0"/>
              <a:buNone/>
              <a:defRPr/>
            </a:pPr>
            <a:r>
              <a:rPr lang="de-DE" sz="2600" dirty="0"/>
              <a:t>Dort sind </a:t>
            </a:r>
            <a:r>
              <a:rPr lang="de-DE" sz="2600" b="1" dirty="0"/>
              <a:t>zwei Orte mit dem Namen </a:t>
            </a:r>
            <a:r>
              <a:rPr lang="de-DE" sz="2600" b="1" dirty="0" err="1"/>
              <a:t>Tettau</a:t>
            </a:r>
            <a:r>
              <a:rPr lang="de-DE" sz="2600" b="1" dirty="0"/>
              <a:t> </a:t>
            </a:r>
            <a:r>
              <a:rPr lang="de-DE" sz="2600" dirty="0"/>
              <a:t>aufgeführt:</a:t>
            </a:r>
          </a:p>
          <a:p>
            <a:pPr marL="0" indent="0" eaLnBrk="1" fontAlgn="auto" hangingPunct="1">
              <a:spcAft>
                <a:spcPts val="0"/>
              </a:spcAft>
              <a:buFont typeface="Arial" panose="020B0604020202020204" pitchFamily="34" charset="0"/>
              <a:buNone/>
              <a:defRPr/>
            </a:pPr>
            <a:endParaRPr lang="de-DE" sz="2600" b="1" dirty="0">
              <a:solidFill>
                <a:srgbClr val="FF0000"/>
              </a:solidFill>
            </a:endParaRPr>
          </a:p>
          <a:p>
            <a:pPr marL="0" indent="0" eaLnBrk="1" fontAlgn="auto" hangingPunct="1">
              <a:spcAft>
                <a:spcPts val="0"/>
              </a:spcAft>
              <a:buFont typeface="Arial" panose="020B0604020202020204" pitchFamily="34" charset="0"/>
              <a:buNone/>
              <a:defRPr/>
            </a:pPr>
            <a:r>
              <a:rPr lang="de-DE" sz="2600" b="1" dirty="0" err="1">
                <a:solidFill>
                  <a:srgbClr val="00B050"/>
                </a:solidFill>
              </a:rPr>
              <a:t>Tettau</a:t>
            </a:r>
            <a:r>
              <a:rPr lang="de-DE" sz="2600" b="1" dirty="0">
                <a:solidFill>
                  <a:srgbClr val="00B050"/>
                </a:solidFill>
              </a:rPr>
              <a:t> (1)</a:t>
            </a:r>
            <a:r>
              <a:rPr lang="de-DE" sz="2600" dirty="0"/>
              <a:t> nordöstlich von Meerane, </a:t>
            </a:r>
            <a:r>
              <a:rPr lang="de-DE" sz="2600" dirty="0" err="1"/>
              <a:t>Lkr</a:t>
            </a:r>
            <a:r>
              <a:rPr lang="de-DE" sz="2600" dirty="0"/>
              <a:t>. Zwickau</a:t>
            </a:r>
          </a:p>
          <a:p>
            <a:pPr marL="0" indent="0" eaLnBrk="1" fontAlgn="auto" hangingPunct="1">
              <a:spcAft>
                <a:spcPts val="0"/>
              </a:spcAft>
              <a:buFont typeface="Arial" panose="020B0604020202020204" pitchFamily="34" charset="0"/>
              <a:buNone/>
              <a:defRPr/>
            </a:pPr>
            <a:r>
              <a:rPr lang="de-DE" sz="2600" dirty="0">
                <a:hlinkClick r:id="rId2"/>
              </a:rPr>
              <a:t>https://hov.isgv.de/Tettau_(1)</a:t>
            </a:r>
            <a:r>
              <a:rPr lang="de-DE" sz="2600" dirty="0"/>
              <a:t>   </a:t>
            </a:r>
          </a:p>
          <a:p>
            <a:pPr marL="0" indent="0" eaLnBrk="1" fontAlgn="auto" hangingPunct="1">
              <a:spcAft>
                <a:spcPts val="0"/>
              </a:spcAft>
              <a:buFont typeface="Arial" panose="020B0604020202020204" pitchFamily="34" charset="0"/>
              <a:buNone/>
              <a:defRPr/>
            </a:pPr>
            <a:r>
              <a:rPr lang="de-DE" sz="2100" dirty="0"/>
              <a:t>Ortsnamenformen</a:t>
            </a:r>
          </a:p>
          <a:p>
            <a:pPr marL="0" indent="0" eaLnBrk="1" fontAlgn="auto" hangingPunct="1">
              <a:spcAft>
                <a:spcPts val="0"/>
              </a:spcAft>
              <a:buFont typeface="Arial" panose="020B0604020202020204" pitchFamily="34" charset="0"/>
              <a:buNone/>
              <a:defRPr/>
            </a:pPr>
            <a:r>
              <a:rPr lang="de-DE" sz="2100" dirty="0"/>
              <a:t>1181/1214:Thetowe</a:t>
            </a:r>
          </a:p>
          <a:p>
            <a:pPr marL="0" indent="0" eaLnBrk="1" fontAlgn="auto" hangingPunct="1">
              <a:spcAft>
                <a:spcPts val="0"/>
              </a:spcAft>
              <a:buFont typeface="Arial" panose="020B0604020202020204" pitchFamily="34" charset="0"/>
              <a:buNone/>
              <a:defRPr/>
            </a:pPr>
            <a:r>
              <a:rPr lang="de-DE" sz="2100" dirty="0">
                <a:solidFill>
                  <a:srgbClr val="FF0000"/>
                </a:solidFill>
              </a:rPr>
              <a:t>1220: </a:t>
            </a:r>
            <a:r>
              <a:rPr lang="de-DE" sz="2100" dirty="0" err="1">
                <a:solidFill>
                  <a:srgbClr val="FF0000"/>
                </a:solidFill>
              </a:rPr>
              <a:t>Lutoldus</a:t>
            </a:r>
            <a:r>
              <a:rPr lang="de-DE" sz="2100" dirty="0">
                <a:solidFill>
                  <a:srgbClr val="FF0000"/>
                </a:solidFill>
              </a:rPr>
              <a:t> de </a:t>
            </a:r>
            <a:r>
              <a:rPr lang="de-DE" sz="2100" dirty="0" err="1">
                <a:solidFill>
                  <a:srgbClr val="FF0000"/>
                </a:solidFill>
              </a:rPr>
              <a:t>Tetowe</a:t>
            </a:r>
            <a:endParaRPr lang="de-DE" sz="2100" dirty="0">
              <a:solidFill>
                <a:srgbClr val="FF0000"/>
              </a:solidFill>
            </a:endParaRPr>
          </a:p>
          <a:p>
            <a:pPr marL="0" indent="0" eaLnBrk="1" fontAlgn="auto" hangingPunct="1">
              <a:spcAft>
                <a:spcPts val="0"/>
              </a:spcAft>
              <a:buFont typeface="Arial" panose="020B0604020202020204" pitchFamily="34" charset="0"/>
              <a:buNone/>
              <a:defRPr/>
            </a:pPr>
            <a:r>
              <a:rPr lang="de-DE" sz="2100" dirty="0"/>
              <a:t>1237: </a:t>
            </a:r>
            <a:r>
              <a:rPr lang="de-DE" sz="2100" dirty="0" err="1"/>
              <a:t>Thetow</a:t>
            </a:r>
            <a:r>
              <a:rPr lang="de-DE" sz="2100" dirty="0"/>
              <a:t> (PN)</a:t>
            </a:r>
          </a:p>
          <a:p>
            <a:pPr marL="0" indent="0" eaLnBrk="1" fontAlgn="auto" hangingPunct="1">
              <a:spcAft>
                <a:spcPts val="0"/>
              </a:spcAft>
              <a:buFont typeface="Arial" panose="020B0604020202020204" pitchFamily="34" charset="0"/>
              <a:buNone/>
              <a:defRPr/>
            </a:pPr>
            <a:endParaRPr lang="de-DE" sz="2600" b="1" dirty="0"/>
          </a:p>
          <a:p>
            <a:pPr marL="0" indent="0" eaLnBrk="1" fontAlgn="auto" hangingPunct="1">
              <a:spcAft>
                <a:spcPts val="0"/>
              </a:spcAft>
              <a:buFont typeface="Arial" panose="020B0604020202020204" pitchFamily="34" charset="0"/>
              <a:buNone/>
              <a:defRPr/>
            </a:pPr>
            <a:r>
              <a:rPr lang="de-DE" sz="2600" b="1" dirty="0" err="1">
                <a:solidFill>
                  <a:srgbClr val="00B050"/>
                </a:solidFill>
              </a:rPr>
              <a:t>Tettau</a:t>
            </a:r>
            <a:r>
              <a:rPr lang="de-DE" sz="2600" b="1" dirty="0">
                <a:solidFill>
                  <a:srgbClr val="00B050"/>
                </a:solidFill>
              </a:rPr>
              <a:t> (2)</a:t>
            </a:r>
            <a:r>
              <a:rPr lang="de-DE" sz="2600" b="1" dirty="0"/>
              <a:t> </a:t>
            </a:r>
            <a:r>
              <a:rPr lang="de-DE" sz="2600" dirty="0"/>
              <a:t>nördlich von </a:t>
            </a:r>
            <a:r>
              <a:rPr lang="de-DE" sz="2600" dirty="0" err="1"/>
              <a:t>Ortrand</a:t>
            </a:r>
            <a:r>
              <a:rPr lang="de-DE" sz="2600" dirty="0"/>
              <a:t>, </a:t>
            </a:r>
            <a:r>
              <a:rPr lang="de-DE" sz="2600" dirty="0" err="1"/>
              <a:t>Lkr</a:t>
            </a:r>
            <a:r>
              <a:rPr lang="de-DE" sz="2600" dirty="0"/>
              <a:t>. Oberspreewald-Lausitz/Brandenburg</a:t>
            </a:r>
          </a:p>
          <a:p>
            <a:pPr marL="0" indent="0" eaLnBrk="1" fontAlgn="auto" hangingPunct="1">
              <a:spcAft>
                <a:spcPts val="0"/>
              </a:spcAft>
              <a:buFont typeface="Arial" panose="020B0604020202020204" pitchFamily="34" charset="0"/>
              <a:buNone/>
              <a:defRPr/>
            </a:pPr>
            <a:r>
              <a:rPr lang="de-DE" sz="2600" u="sng" dirty="0">
                <a:hlinkClick r:id="rId3"/>
              </a:rPr>
              <a:t>https://hov.isgv.de/Tettau_(2)</a:t>
            </a:r>
            <a:r>
              <a:rPr lang="de-DE" sz="2600" dirty="0"/>
              <a:t> </a:t>
            </a:r>
          </a:p>
          <a:p>
            <a:pPr marL="0" indent="0" eaLnBrk="1" fontAlgn="auto" hangingPunct="1">
              <a:spcAft>
                <a:spcPts val="0"/>
              </a:spcAft>
              <a:buFont typeface="Arial" panose="020B0604020202020204" pitchFamily="34" charset="0"/>
              <a:buNone/>
              <a:defRPr/>
            </a:pPr>
            <a:r>
              <a:rPr lang="de-DE" dirty="0"/>
              <a:t> </a:t>
            </a:r>
          </a:p>
          <a:p>
            <a:pPr marL="0" indent="0" eaLnBrk="1" fontAlgn="auto" hangingPunct="1">
              <a:spcAft>
                <a:spcPts val="0"/>
              </a:spcAft>
              <a:buFont typeface="Arial" panose="020B0604020202020204" pitchFamily="34" charset="0"/>
              <a:buNone/>
              <a:defRPr/>
            </a:pPr>
            <a:r>
              <a:rPr lang="de-DE" sz="2100" dirty="0"/>
              <a:t>Ortsnamenformen</a:t>
            </a:r>
          </a:p>
          <a:p>
            <a:pPr marL="0" indent="0" eaLnBrk="1" fontAlgn="auto" hangingPunct="1">
              <a:spcAft>
                <a:spcPts val="0"/>
              </a:spcAft>
              <a:buFont typeface="Arial" panose="020B0604020202020204" pitchFamily="34" charset="0"/>
              <a:buNone/>
              <a:defRPr/>
            </a:pPr>
            <a:r>
              <a:rPr lang="de-DE" sz="2100" dirty="0">
                <a:solidFill>
                  <a:srgbClr val="FF0000"/>
                </a:solidFill>
              </a:rPr>
              <a:t>1220: </a:t>
            </a:r>
            <a:r>
              <a:rPr lang="de-DE" sz="2100" dirty="0" err="1">
                <a:solidFill>
                  <a:srgbClr val="FF0000"/>
                </a:solidFill>
              </a:rPr>
              <a:t>Lutoldus</a:t>
            </a:r>
            <a:r>
              <a:rPr lang="de-DE" sz="2100" dirty="0">
                <a:solidFill>
                  <a:srgbClr val="FF0000"/>
                </a:solidFill>
              </a:rPr>
              <a:t> de </a:t>
            </a:r>
            <a:r>
              <a:rPr lang="de-DE" sz="2100" dirty="0" err="1">
                <a:solidFill>
                  <a:srgbClr val="FF0000"/>
                </a:solidFill>
              </a:rPr>
              <a:t>Tetowe</a:t>
            </a:r>
            <a:endParaRPr lang="de-DE" sz="2100" dirty="0">
              <a:solidFill>
                <a:srgbClr val="FF0000"/>
              </a:solidFill>
            </a:endParaRPr>
          </a:p>
          <a:p>
            <a:pPr marL="0" indent="0" eaLnBrk="1" fontAlgn="auto" hangingPunct="1">
              <a:spcAft>
                <a:spcPts val="0"/>
              </a:spcAft>
              <a:buFont typeface="Arial" panose="020B0604020202020204" pitchFamily="34" charset="0"/>
              <a:buNone/>
              <a:defRPr/>
            </a:pPr>
            <a:r>
              <a:rPr lang="de-DE" sz="2100" dirty="0"/>
              <a:t>1451: </a:t>
            </a:r>
            <a:r>
              <a:rPr lang="de-DE" sz="2100" dirty="0" err="1"/>
              <a:t>Tetthaw</a:t>
            </a:r>
            <a:endParaRPr lang="de-DE" sz="2100" dirty="0"/>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1" end="11"/>
                                            </p:txEl>
                                          </p:spTgt>
                                        </p:tgtEl>
                                        <p:attrNameLst>
                                          <p:attrName>style.visibility</p:attrName>
                                        </p:attrNameLst>
                                      </p:cBhvr>
                                      <p:to>
                                        <p:strVal val="visible"/>
                                      </p:to>
                                    </p:set>
                                    <p:animEffect transition="in" filter="fade">
                                      <p:cBhvr>
                                        <p:cTn id="7" dur="2000"/>
                                        <p:tgtEl>
                                          <p:spTgt spid="3">
                                            <p:txEl>
                                              <p:pRg st="11" end="1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2" end="12"/>
                                            </p:txEl>
                                          </p:spTgt>
                                        </p:tgtEl>
                                        <p:attrNameLst>
                                          <p:attrName>style.visibility</p:attrName>
                                        </p:attrNameLst>
                                      </p:cBhvr>
                                      <p:to>
                                        <p:strVal val="visible"/>
                                      </p:to>
                                    </p:set>
                                    <p:animEffect transition="in" filter="fade">
                                      <p:cBhvr>
                                        <p:cTn id="10" dur="2000"/>
                                        <p:tgtEl>
                                          <p:spTgt spid="3">
                                            <p:txEl>
                                              <p:pRg st="12" end="1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13" end="13"/>
                                            </p:txEl>
                                          </p:spTgt>
                                        </p:tgtEl>
                                        <p:attrNameLst>
                                          <p:attrName>style.visibility</p:attrName>
                                        </p:attrNameLst>
                                      </p:cBhvr>
                                      <p:to>
                                        <p:strVal val="visible"/>
                                      </p:to>
                                    </p:set>
                                    <p:animEffect transition="in" filter="fade">
                                      <p:cBhvr>
                                        <p:cTn id="13" dur="2000"/>
                                        <p:tgtEl>
                                          <p:spTgt spid="3">
                                            <p:txEl>
                                              <p:pRg st="13" end="1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14" end="14"/>
                                            </p:txEl>
                                          </p:spTgt>
                                        </p:tgtEl>
                                        <p:attrNameLst>
                                          <p:attrName>style.visibility</p:attrName>
                                        </p:attrNameLst>
                                      </p:cBhvr>
                                      <p:to>
                                        <p:strVal val="visible"/>
                                      </p:to>
                                    </p:set>
                                    <p:animEffect transition="in" filter="fade">
                                      <p:cBhvr>
                                        <p:cTn id="16" dur="2000"/>
                                        <p:tgtEl>
                                          <p:spTgt spid="3">
                                            <p:txEl>
                                              <p:pRg st="14" end="1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15" end="15"/>
                                            </p:txEl>
                                          </p:spTgt>
                                        </p:tgtEl>
                                        <p:attrNameLst>
                                          <p:attrName>style.visibility</p:attrName>
                                        </p:attrNameLst>
                                      </p:cBhvr>
                                      <p:to>
                                        <p:strVal val="visible"/>
                                      </p:to>
                                    </p:set>
                                    <p:animEffect transition="in" filter="fade">
                                      <p:cBhvr>
                                        <p:cTn id="19" dur="2000"/>
                                        <p:tgtEl>
                                          <p:spTgt spid="3">
                                            <p:txEl>
                                              <p:pRg st="15" end="1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16" end="16"/>
                                            </p:txEl>
                                          </p:spTgt>
                                        </p:tgtEl>
                                        <p:attrNameLst>
                                          <p:attrName>style.visibility</p:attrName>
                                        </p:attrNameLst>
                                      </p:cBhvr>
                                      <p:to>
                                        <p:strVal val="visible"/>
                                      </p:to>
                                    </p:set>
                                    <p:animEffect transition="in" filter="fade">
                                      <p:cBhvr>
                                        <p:cTn id="22" dur="2000"/>
                                        <p:tgtEl>
                                          <p:spTgt spid="3">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9D67FAA5-8929-4C7E-8F7F-EFF9B10C119D}"/>
              </a:ext>
            </a:extLst>
          </p:cNvPr>
          <p:cNvSpPr>
            <a:spLocks noGrp="1"/>
          </p:cNvSpPr>
          <p:nvPr>
            <p:ph idx="1"/>
          </p:nvPr>
        </p:nvSpPr>
        <p:spPr>
          <a:xfrm>
            <a:off x="457200" y="404813"/>
            <a:ext cx="8229600" cy="6119812"/>
          </a:xfrm>
        </p:spPr>
        <p:txBody>
          <a:bodyPr>
            <a:normAutofit/>
          </a:bodyPr>
          <a:lstStyle/>
          <a:p>
            <a:pPr marL="0" indent="0" eaLnBrk="1" hangingPunct="1">
              <a:lnSpc>
                <a:spcPct val="80000"/>
              </a:lnSpc>
              <a:buFont typeface="Arial" panose="020B0604020202020204" pitchFamily="34" charset="0"/>
              <a:buNone/>
            </a:pPr>
            <a:r>
              <a:rPr lang="de-DE" altLang="de-DE" sz="2700"/>
              <a:t>Die zweite Auskunftsquelle ist das </a:t>
            </a:r>
            <a:br>
              <a:rPr lang="de-DE" altLang="de-DE" sz="2700"/>
            </a:br>
            <a:r>
              <a:rPr lang="de-DE" altLang="de-DE" sz="2700" b="1"/>
              <a:t>Historische Ortsnamenbuch von Sachsen. </a:t>
            </a:r>
            <a:r>
              <a:rPr lang="de-DE" altLang="de-DE" sz="2700"/>
              <a:t>Band II M-Z, Akademie Verlag GmbH, Berlin 2001, Herausgegeben von Ernst Eichler und Hans Walther</a:t>
            </a:r>
          </a:p>
          <a:p>
            <a:pPr marL="0" indent="0" eaLnBrk="1" hangingPunct="1">
              <a:lnSpc>
                <a:spcPct val="80000"/>
              </a:lnSpc>
              <a:buFont typeface="Arial" panose="020B0604020202020204" pitchFamily="34" charset="0"/>
              <a:buNone/>
            </a:pPr>
            <a:r>
              <a:rPr lang="de-DE" altLang="de-DE" sz="2700">
                <a:hlinkClick r:id="rId2"/>
              </a:rPr>
              <a:t>https://slub.qucosa.de/api/qucosa%3A15830/attachment/ATT-0/</a:t>
            </a:r>
            <a:r>
              <a:rPr lang="de-DE" altLang="de-DE" sz="2700"/>
              <a:t>  </a:t>
            </a:r>
          </a:p>
          <a:p>
            <a:pPr marL="0" indent="0" eaLnBrk="1" hangingPunct="1">
              <a:lnSpc>
                <a:spcPct val="80000"/>
              </a:lnSpc>
              <a:buFont typeface="Arial" panose="020B0604020202020204" pitchFamily="34" charset="0"/>
              <a:buNone/>
            </a:pPr>
            <a:endParaRPr lang="de-DE" altLang="de-DE" sz="2700"/>
          </a:p>
          <a:p>
            <a:pPr marL="0" indent="0" eaLnBrk="1" hangingPunct="1">
              <a:lnSpc>
                <a:spcPct val="80000"/>
              </a:lnSpc>
              <a:buFont typeface="Arial" panose="020B0604020202020204" pitchFamily="34" charset="0"/>
              <a:buNone/>
            </a:pPr>
            <a:r>
              <a:rPr lang="de-DE" altLang="de-DE" sz="2700"/>
              <a:t>Dort ist nur </a:t>
            </a:r>
            <a:r>
              <a:rPr lang="de-DE" altLang="de-DE" sz="2700">
                <a:solidFill>
                  <a:srgbClr val="00B050"/>
                </a:solidFill>
              </a:rPr>
              <a:t>„unser“ Tettau </a:t>
            </a:r>
            <a:r>
              <a:rPr lang="de-DE" altLang="de-DE" sz="2700"/>
              <a:t>aufgeführt:</a:t>
            </a:r>
          </a:p>
          <a:p>
            <a:pPr marL="0" indent="0" eaLnBrk="1" hangingPunct="1">
              <a:lnSpc>
                <a:spcPct val="80000"/>
              </a:lnSpc>
              <a:buFont typeface="Arial" panose="020B0604020202020204" pitchFamily="34" charset="0"/>
              <a:buNone/>
            </a:pPr>
            <a:endParaRPr lang="de-DE" altLang="de-DE" sz="2700"/>
          </a:p>
          <a:p>
            <a:pPr marL="0" indent="0" eaLnBrk="1" hangingPunct="1">
              <a:lnSpc>
                <a:spcPct val="80000"/>
              </a:lnSpc>
              <a:buFont typeface="Arial" panose="020B0604020202020204" pitchFamily="34" charset="0"/>
              <a:buNone/>
            </a:pPr>
            <a:r>
              <a:rPr lang="de-DE" altLang="de-DE" sz="2700"/>
              <a:t>Tettau </a:t>
            </a:r>
          </a:p>
          <a:p>
            <a:pPr marL="0" indent="0" eaLnBrk="1" hangingPunct="1">
              <a:lnSpc>
                <a:spcPct val="80000"/>
              </a:lnSpc>
              <a:buFont typeface="Arial" panose="020B0604020202020204" pitchFamily="34" charset="0"/>
              <a:buNone/>
            </a:pPr>
            <a:r>
              <a:rPr lang="de-DE" altLang="de-DE" sz="2700"/>
              <a:t>Dorf nordwestlich Glauchau, Gemeinde Schönberg; Chemnitzer Land (AKr. Glauchau)</a:t>
            </a:r>
          </a:p>
          <a:p>
            <a:pPr marL="0" indent="0" eaLnBrk="1" hangingPunct="1">
              <a:lnSpc>
                <a:spcPct val="80000"/>
              </a:lnSpc>
              <a:buFont typeface="Arial" panose="020B0604020202020204" pitchFamily="34" charset="0"/>
              <a:buNone/>
            </a:pPr>
            <a:r>
              <a:rPr lang="de-DE" altLang="de-DE" sz="2700" b="1">
                <a:solidFill>
                  <a:srgbClr val="FF0000"/>
                </a:solidFill>
              </a:rPr>
              <a:t>[um 1200]</a:t>
            </a:r>
            <a:r>
              <a:rPr lang="de-DE" altLang="de-DE" sz="2700">
                <a:solidFill>
                  <a:srgbClr val="00B0F0"/>
                </a:solidFill>
              </a:rPr>
              <a:t> </a:t>
            </a:r>
            <a:r>
              <a:rPr lang="de-DE" altLang="de-DE" sz="2700"/>
              <a:t>in Thetowe UB Abg. 69a S. 57;</a:t>
            </a:r>
          </a:p>
          <a:p>
            <a:pPr marL="0" indent="0" eaLnBrk="1" hangingPunct="1">
              <a:lnSpc>
                <a:spcPct val="80000"/>
              </a:lnSpc>
              <a:buFont typeface="Arial" panose="020B0604020202020204" pitchFamily="34" charset="0"/>
              <a:buNone/>
            </a:pPr>
            <a:r>
              <a:rPr lang="de-DE" altLang="de-DE" sz="2700" b="1">
                <a:solidFill>
                  <a:srgbClr val="FF0000"/>
                </a:solidFill>
              </a:rPr>
              <a:t>1220</a:t>
            </a:r>
            <a:r>
              <a:rPr lang="de-DE" altLang="de-DE" sz="2700"/>
              <a:t> Lutoldus de Tetowe CDS II 4, 389b;</a:t>
            </a:r>
          </a:p>
          <a:p>
            <a:pPr marL="0" indent="0" eaLnBrk="1" hangingPunct="1">
              <a:lnSpc>
                <a:spcPct val="80000"/>
              </a:lnSpc>
              <a:buFont typeface="Arial" panose="020B0604020202020204" pitchFamily="34" charset="0"/>
              <a:buNone/>
            </a:pPr>
            <a:r>
              <a:rPr lang="de-DE" altLang="de-DE" sz="2700" b="1">
                <a:solidFill>
                  <a:srgbClr val="FF0000"/>
                </a:solidFill>
              </a:rPr>
              <a:t>1237</a:t>
            </a:r>
            <a:r>
              <a:rPr lang="de-DE" altLang="de-DE" sz="2700"/>
              <a:t> Andreas de Thetow UB DtOTh. 63;</a:t>
            </a:r>
          </a:p>
        </p:txBody>
      </p:sp>
    </p:spTree>
  </p:cSld>
  <p:clrMapOvr>
    <a:masterClrMapping/>
  </p:clrMapOvr>
  <p:transition spd="slow">
    <p:diamon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Inhaltsplatzhalter 2">
            <a:extLst>
              <a:ext uri="{FF2B5EF4-FFF2-40B4-BE49-F238E27FC236}">
                <a16:creationId xmlns:a16="http://schemas.microsoft.com/office/drawing/2014/main" id="{ACE22EAA-CF7B-48DD-8C5E-D4895AC747D0}"/>
              </a:ext>
            </a:extLst>
          </p:cNvPr>
          <p:cNvSpPr>
            <a:spLocks noGrp="1"/>
          </p:cNvSpPr>
          <p:nvPr>
            <p:ph idx="1"/>
          </p:nvPr>
        </p:nvSpPr>
        <p:spPr>
          <a:xfrm>
            <a:off x="457200" y="549275"/>
            <a:ext cx="8229600" cy="5576888"/>
          </a:xfrm>
        </p:spPr>
        <p:txBody>
          <a:bodyPr/>
          <a:lstStyle/>
          <a:p>
            <a:pPr marL="0" indent="0" eaLnBrk="1" hangingPunct="1">
              <a:buFont typeface="Arial" panose="020B0604020202020204" pitchFamily="34" charset="0"/>
              <a:buNone/>
            </a:pPr>
            <a:r>
              <a:rPr lang="de-DE" altLang="de-DE" b="1">
                <a:solidFill>
                  <a:srgbClr val="00B0F0"/>
                </a:solidFill>
              </a:rPr>
              <a:t>Urkunde von </a:t>
            </a:r>
            <a:r>
              <a:rPr lang="de-DE" altLang="de-DE" b="1">
                <a:solidFill>
                  <a:srgbClr val="FF0000"/>
                </a:solidFill>
              </a:rPr>
              <a:t>1220</a:t>
            </a:r>
            <a:r>
              <a:rPr lang="de-DE" altLang="de-DE" b="1">
                <a:solidFill>
                  <a:srgbClr val="00B0F0"/>
                </a:solidFill>
              </a:rPr>
              <a:t> </a:t>
            </a:r>
            <a:r>
              <a:rPr lang="de-DE" altLang="de-DE" b="1"/>
              <a:t>(eigentlich 1219):</a:t>
            </a:r>
            <a:br>
              <a:rPr lang="de-DE" altLang="de-DE" b="1"/>
            </a:br>
            <a:endParaRPr lang="de-DE" altLang="de-DE" b="1"/>
          </a:p>
          <a:p>
            <a:pPr marL="0" indent="0" eaLnBrk="1" hangingPunct="1">
              <a:buFont typeface="Arial" panose="020B0604020202020204" pitchFamily="34" charset="0"/>
              <a:buNone/>
            </a:pPr>
            <a:r>
              <a:rPr lang="de-DE" altLang="de-DE" b="1"/>
              <a:t>Markgraf Dietrich von Meißen überträgt die Kirche von Lampertswalde mit allen Einkünften dem Kloster zum Heiligen Kreuz bei Meißen, dabei tritt neben anderen ein </a:t>
            </a:r>
            <a:r>
              <a:rPr lang="de-DE" altLang="de-DE" b="1">
                <a:solidFill>
                  <a:srgbClr val="00B0F0"/>
                </a:solidFill>
              </a:rPr>
              <a:t>Ludold aus Tettau </a:t>
            </a:r>
            <a:r>
              <a:rPr lang="de-DE" altLang="de-DE" b="1"/>
              <a:t>als Zeuge auf </a:t>
            </a:r>
            <a:endParaRPr lang="de-DE" altLang="de-DE"/>
          </a:p>
          <a:p>
            <a:pPr marL="0" indent="0" eaLnBrk="1" hangingPunct="1">
              <a:buFont typeface="Arial" panose="020B0604020202020204" pitchFamily="34" charset="0"/>
              <a:buNone/>
            </a:pPr>
            <a:endParaRPr lang="de-DE" altLang="de-DE"/>
          </a:p>
        </p:txBody>
      </p:sp>
    </p:spTree>
  </p:cSld>
  <p:clrMapOvr>
    <a:masterClrMapping/>
  </p:clrMapOvr>
  <p:transition spd="slow">
    <p:diamon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6BAB8865-C471-4234-BA84-3798365EB968}"/>
              </a:ext>
            </a:extLst>
          </p:cNvPr>
          <p:cNvSpPr>
            <a:spLocks noGrp="1"/>
          </p:cNvSpPr>
          <p:nvPr>
            <p:ph idx="1"/>
          </p:nvPr>
        </p:nvSpPr>
        <p:spPr>
          <a:xfrm>
            <a:off x="457200" y="404813"/>
            <a:ext cx="8229600" cy="5721350"/>
          </a:xfrm>
        </p:spPr>
        <p:txBody>
          <a:bodyPr>
            <a:normAutofit lnSpcReduction="10000"/>
          </a:bodyPr>
          <a:lstStyle/>
          <a:p>
            <a:pPr marL="0" indent="0" eaLnBrk="1" hangingPunct="1">
              <a:lnSpc>
                <a:spcPct val="80000"/>
              </a:lnSpc>
              <a:buFont typeface="Arial" panose="020B0604020202020204" pitchFamily="34" charset="0"/>
              <a:buNone/>
            </a:pPr>
            <a:r>
              <a:rPr lang="de-DE" altLang="de-DE" sz="3000"/>
              <a:t>Das </a:t>
            </a:r>
            <a:r>
              <a:rPr lang="de-DE" altLang="de-DE" sz="3000" b="1"/>
              <a:t>„Urkundenbuch der Stadt Meissen und ihrer Klöster“</a:t>
            </a:r>
            <a:r>
              <a:rPr lang="de-DE" altLang="de-DE" sz="3000"/>
              <a:t> gibt Auskunft:</a:t>
            </a:r>
          </a:p>
          <a:p>
            <a:pPr marL="0" indent="0" eaLnBrk="1" hangingPunct="1">
              <a:lnSpc>
                <a:spcPct val="80000"/>
              </a:lnSpc>
              <a:buFont typeface="Arial" panose="020B0604020202020204" pitchFamily="34" charset="0"/>
              <a:buNone/>
            </a:pPr>
            <a:r>
              <a:rPr lang="de-DE" altLang="de-DE" sz="3000" u="sng">
                <a:hlinkClick r:id="rId2"/>
              </a:rPr>
              <a:t>https://codex.isgv.de/codex.php?band=cds2_04</a:t>
            </a:r>
            <a:endParaRPr lang="de-DE" altLang="de-DE" sz="3000"/>
          </a:p>
          <a:p>
            <a:pPr marL="0" indent="0" eaLnBrk="1" hangingPunct="1">
              <a:lnSpc>
                <a:spcPct val="80000"/>
              </a:lnSpc>
              <a:buFont typeface="Arial" panose="020B0604020202020204" pitchFamily="34" charset="0"/>
              <a:buNone/>
            </a:pPr>
            <a:r>
              <a:rPr lang="de-DE" altLang="de-DE" sz="3000"/>
              <a:t> </a:t>
            </a:r>
          </a:p>
          <a:p>
            <a:pPr marL="0" indent="0" eaLnBrk="1" hangingPunct="1">
              <a:lnSpc>
                <a:spcPct val="80000"/>
              </a:lnSpc>
              <a:buFont typeface="Arial" panose="020B0604020202020204" pitchFamily="34" charset="0"/>
              <a:buNone/>
            </a:pPr>
            <a:r>
              <a:rPr lang="de-DE" altLang="de-DE" sz="3000"/>
              <a:t>Unter den „Nachträgen“ ist auf Seite 443 die Urkunde No. 389b (1220) abgedruckt</a:t>
            </a:r>
          </a:p>
          <a:p>
            <a:pPr marL="0" indent="0" eaLnBrk="1" hangingPunct="1">
              <a:lnSpc>
                <a:spcPct val="80000"/>
              </a:lnSpc>
              <a:buFont typeface="Arial" panose="020B0604020202020204" pitchFamily="34" charset="0"/>
              <a:buNone/>
            </a:pPr>
            <a:r>
              <a:rPr lang="de-DE" altLang="de-DE" sz="3000" u="sng">
                <a:hlinkClick r:id="rId3"/>
              </a:rPr>
              <a:t>https://codex.isgv.de/codex.php?band=cds2_04&amp;f=&amp;a=b&amp;s=443</a:t>
            </a:r>
            <a:r>
              <a:rPr lang="de-DE" altLang="de-DE" sz="3000"/>
              <a:t> </a:t>
            </a:r>
          </a:p>
          <a:p>
            <a:pPr marL="0" indent="0" eaLnBrk="1" hangingPunct="1">
              <a:lnSpc>
                <a:spcPct val="80000"/>
              </a:lnSpc>
              <a:buFont typeface="Arial" panose="020B0604020202020204" pitchFamily="34" charset="0"/>
              <a:buNone/>
            </a:pPr>
            <a:endParaRPr lang="de-DE" altLang="de-DE" sz="3000"/>
          </a:p>
          <a:p>
            <a:pPr marL="0" indent="0" eaLnBrk="1" hangingPunct="1">
              <a:lnSpc>
                <a:spcPct val="80000"/>
              </a:lnSpc>
              <a:buFont typeface="Arial" panose="020B0604020202020204" pitchFamily="34" charset="0"/>
              <a:buNone/>
            </a:pPr>
            <a:endParaRPr lang="de-DE" altLang="de-DE" sz="2000"/>
          </a:p>
          <a:p>
            <a:pPr marL="0" indent="0" eaLnBrk="1" hangingPunct="1">
              <a:lnSpc>
                <a:spcPct val="80000"/>
              </a:lnSpc>
              <a:buFont typeface="Arial" panose="020B0604020202020204" pitchFamily="34" charset="0"/>
              <a:buNone/>
            </a:pPr>
            <a:endParaRPr lang="de-DE" altLang="de-DE" sz="2000"/>
          </a:p>
          <a:p>
            <a:pPr marL="0" indent="0" eaLnBrk="1" hangingPunct="1">
              <a:lnSpc>
                <a:spcPct val="80000"/>
              </a:lnSpc>
              <a:buFont typeface="Arial" panose="020B0604020202020204" pitchFamily="34" charset="0"/>
              <a:buNone/>
            </a:pPr>
            <a:endParaRPr lang="de-DE" altLang="de-DE" sz="2000"/>
          </a:p>
          <a:p>
            <a:pPr marL="0" indent="0" eaLnBrk="1" hangingPunct="1">
              <a:lnSpc>
                <a:spcPct val="80000"/>
              </a:lnSpc>
              <a:buFont typeface="Arial" panose="020B0604020202020204" pitchFamily="34" charset="0"/>
              <a:buNone/>
            </a:pPr>
            <a:r>
              <a:rPr lang="de-DE" altLang="de-DE" sz="2000"/>
              <a:t>Quelle:</a:t>
            </a:r>
          </a:p>
          <a:p>
            <a:pPr marL="0" indent="0" eaLnBrk="1" hangingPunct="1">
              <a:lnSpc>
                <a:spcPct val="80000"/>
              </a:lnSpc>
              <a:buFont typeface="Arial" panose="020B0604020202020204" pitchFamily="34" charset="0"/>
              <a:buNone/>
            </a:pPr>
            <a:r>
              <a:rPr lang="de-DE" altLang="de-DE" sz="2000"/>
              <a:t>Codex Diplomaticus Saxoniae Regiae, Zweiter Hauptteil, IV Band, Urkundenbuch der Stadt Meissen und ihrer Klöster, Herausgegeben von E.G.Gersdorf, Leipzig </a:t>
            </a:r>
            <a:r>
              <a:rPr lang="de-DE" altLang="de-DE" sz="2000">
                <a:solidFill>
                  <a:srgbClr val="00B0F0"/>
                </a:solidFill>
              </a:rPr>
              <a:t>1873</a:t>
            </a:r>
          </a:p>
        </p:txBody>
      </p:sp>
    </p:spTree>
  </p:cSld>
  <p:clrMapOvr>
    <a:masterClrMapping/>
  </p:clrMapOvr>
  <p:transition spd="slow">
    <p:diamon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FE4BED60-DE05-48E8-B36D-62BFA694E9AE}"/>
              </a:ext>
            </a:extLst>
          </p:cNvPr>
          <p:cNvSpPr>
            <a:spLocks noGrp="1"/>
          </p:cNvSpPr>
          <p:nvPr>
            <p:ph idx="1"/>
          </p:nvPr>
        </p:nvSpPr>
        <p:spPr>
          <a:xfrm>
            <a:off x="457200" y="188913"/>
            <a:ext cx="8229600" cy="6553200"/>
          </a:xfrm>
        </p:spPr>
        <p:txBody>
          <a:bodyPr>
            <a:normAutofit lnSpcReduction="10000"/>
          </a:bodyPr>
          <a:lstStyle/>
          <a:p>
            <a:pPr marL="0" indent="0" eaLnBrk="1" hangingPunct="1">
              <a:lnSpc>
                <a:spcPct val="80000"/>
              </a:lnSpc>
              <a:buFont typeface="Arial" panose="020B0604020202020204" pitchFamily="34" charset="0"/>
              <a:buNone/>
            </a:pPr>
            <a:r>
              <a:rPr lang="de-DE" altLang="de-DE" sz="1300" dirty="0"/>
              <a:t>Deutsche Übersetzung :</a:t>
            </a:r>
          </a:p>
          <a:p>
            <a:pPr marL="0" indent="0" eaLnBrk="1" hangingPunct="1">
              <a:lnSpc>
                <a:spcPct val="80000"/>
              </a:lnSpc>
              <a:buFont typeface="Arial" panose="020B0604020202020204" pitchFamily="34" charset="0"/>
              <a:buNone/>
            </a:pPr>
            <a:endParaRPr lang="de-DE" altLang="de-DE" sz="1300" dirty="0"/>
          </a:p>
          <a:p>
            <a:pPr marL="0" indent="0" eaLnBrk="1" hangingPunct="1">
              <a:lnSpc>
                <a:spcPct val="80000"/>
              </a:lnSpc>
              <a:buFont typeface="Arial" panose="020B0604020202020204" pitchFamily="34" charset="0"/>
              <a:buNone/>
            </a:pPr>
            <a:r>
              <a:rPr lang="de-DE" altLang="de-DE" sz="1300" dirty="0"/>
              <a:t>Im Namen der heiligen und unteilbaren Dreieinigkeit; Wir, Bruno II., von Gottes </a:t>
            </a:r>
            <a:r>
              <a:rPr lang="de-DE" altLang="de-DE" sz="1300" dirty="0" err="1"/>
              <a:t>Gna</a:t>
            </a:r>
            <a:r>
              <a:rPr lang="de-DE" altLang="de-DE" sz="1300" dirty="0"/>
              <a:t>-den Bischof zu Meißen tun kund allen gegenwärtigen und künftigen in Christo Getreuen</a:t>
            </a:r>
          </a:p>
          <a:p>
            <a:pPr marL="0" indent="0" eaLnBrk="1" hangingPunct="1">
              <a:lnSpc>
                <a:spcPct val="80000"/>
              </a:lnSpc>
              <a:buFont typeface="Arial" panose="020B0604020202020204" pitchFamily="34" charset="0"/>
              <a:buNone/>
            </a:pPr>
            <a:r>
              <a:rPr lang="de-DE" altLang="de-DE" sz="1300" dirty="0"/>
              <a:t>Da durch den Edelmut unserer Freunde sowohl geistlichen Personen als auch den Kirchen selber einiges gestiftet ward, so gebührt es uns, dass wir das Unsere mit unserem Rechte sichern und schützen. So geben wir zur Kenntnis, dass der erlauchte Fürst Theoderich, Markgraf von Meißen und Ostmark </a:t>
            </a:r>
            <a:r>
              <a:rPr lang="de-DE" altLang="de-DE" sz="2400" b="1" dirty="0"/>
              <a:t>die Kirche zu Lampertswalde </a:t>
            </a:r>
            <a:r>
              <a:rPr lang="de-DE" altLang="de-DE" sz="1300" dirty="0"/>
              <a:t>zusammen mit deren Tochterkirche zu Blochwitz </a:t>
            </a:r>
            <a:r>
              <a:rPr lang="de-DE" altLang="de-DE" sz="2400" b="1" dirty="0"/>
              <a:t>dem Kloster zum Heiligen Kreuz </a:t>
            </a:r>
            <a:r>
              <a:rPr lang="de-DE" altLang="de-DE" sz="2400" b="1" dirty="0" err="1"/>
              <a:t>prope</a:t>
            </a:r>
            <a:r>
              <a:rPr lang="de-DE" altLang="de-DE" sz="2400" b="1" dirty="0"/>
              <a:t> </a:t>
            </a:r>
            <a:r>
              <a:rPr lang="de-DE" altLang="de-DE" sz="2400" b="1" dirty="0" err="1"/>
              <a:t>Misnau</a:t>
            </a:r>
            <a:r>
              <a:rPr lang="de-DE" altLang="de-DE" sz="1300" dirty="0"/>
              <a:t> übertragen hat mit allen Nutz und Erträgnissen für jetzt und alle Zukunft. </a:t>
            </a:r>
          </a:p>
          <a:p>
            <a:pPr marL="0" indent="0" eaLnBrk="1" hangingPunct="1">
              <a:lnSpc>
                <a:spcPct val="80000"/>
              </a:lnSpc>
              <a:buFont typeface="Arial" panose="020B0604020202020204" pitchFamily="34" charset="0"/>
              <a:buNone/>
            </a:pPr>
            <a:r>
              <a:rPr lang="de-DE" altLang="de-DE" sz="1300" dirty="0"/>
              <a:t>Solches geschah auf Wunsch und Rat des Priesters Hildebrand, welcher bis dahin beide genannten Kirchen verwaltete, zu Ehren der Heiligen. Wir übernahmen also die Parochie </a:t>
            </a:r>
            <a:r>
              <a:rPr lang="de-DE" altLang="de-DE" sz="1300" dirty="0" err="1"/>
              <a:t>feierlichst</a:t>
            </a:r>
            <a:r>
              <a:rPr lang="de-DE" altLang="de-DE" sz="1300" dirty="0"/>
              <a:t> am 10. August im Jahr der Gnade </a:t>
            </a:r>
            <a:r>
              <a:rPr lang="de-DE" altLang="de-DE" sz="2400" b="1" dirty="0">
                <a:solidFill>
                  <a:srgbClr val="FF0000"/>
                </a:solidFill>
              </a:rPr>
              <a:t>1219</a:t>
            </a:r>
            <a:r>
              <a:rPr lang="de-DE" altLang="de-DE" sz="1300" dirty="0"/>
              <a:t> unseres Bischofsamtes im 10. Jahr. </a:t>
            </a:r>
          </a:p>
          <a:p>
            <a:pPr marL="0" indent="0" eaLnBrk="1" hangingPunct="1">
              <a:lnSpc>
                <a:spcPct val="80000"/>
              </a:lnSpc>
              <a:buFont typeface="Arial" panose="020B0604020202020204" pitchFamily="34" charset="0"/>
              <a:buNone/>
            </a:pPr>
            <a:r>
              <a:rPr lang="de-DE" altLang="de-DE" sz="1300" dirty="0"/>
              <a:t>Die Schenkung umfasst folgendes: </a:t>
            </a:r>
          </a:p>
          <a:p>
            <a:pPr marL="0" indent="0" eaLnBrk="1" hangingPunct="1">
              <a:lnSpc>
                <a:spcPct val="80000"/>
              </a:lnSpc>
              <a:buFont typeface="Arial" panose="020B0604020202020204" pitchFamily="34" charset="0"/>
              <a:buNone/>
            </a:pPr>
            <a:r>
              <a:rPr lang="de-DE" altLang="de-DE" sz="1300" dirty="0"/>
              <a:t>Im Kirchdorf La. von der Hufe ein </a:t>
            </a:r>
            <a:r>
              <a:rPr lang="de-DE" altLang="de-DE" sz="1300" dirty="0" err="1"/>
              <a:t>Molder</a:t>
            </a:r>
            <a:r>
              <a:rPr lang="de-DE" altLang="de-DE" sz="1300" dirty="0"/>
              <a:t> Hafer und ein </a:t>
            </a:r>
            <a:r>
              <a:rPr lang="de-DE" altLang="de-DE" sz="1300" dirty="0" err="1"/>
              <a:t>Molder</a:t>
            </a:r>
            <a:r>
              <a:rPr lang="de-DE" altLang="de-DE" sz="1300" dirty="0"/>
              <a:t> Roggen, mit dem Maße gemessen, das in der Stadt Hain gebräuchlich ist, im Dorfe Schönborn zinst die Hufe dasselbe, im Dorfe Linz </a:t>
            </a:r>
            <a:r>
              <a:rPr lang="de-DE" altLang="de-DE" sz="1300" dirty="0" err="1"/>
              <a:t>ebensoviel</a:t>
            </a:r>
            <a:r>
              <a:rPr lang="de-DE" altLang="de-DE" sz="1300" dirty="0"/>
              <a:t> und dazu noch 10 </a:t>
            </a:r>
            <a:r>
              <a:rPr lang="de-DE" altLang="de-DE" sz="1300" dirty="0" err="1"/>
              <a:t>solidi</a:t>
            </a:r>
            <a:r>
              <a:rPr lang="de-DE" altLang="de-DE" sz="1300" dirty="0"/>
              <a:t> (Groschen) für den Bedarf der Kirche daselbst; im Dorfe </a:t>
            </a:r>
            <a:r>
              <a:rPr lang="de-DE" altLang="de-DE" sz="1300" dirty="0" err="1"/>
              <a:t>Raschütz</a:t>
            </a:r>
            <a:r>
              <a:rPr lang="de-DE" altLang="de-DE" sz="1300" dirty="0"/>
              <a:t> auch ein </a:t>
            </a:r>
            <a:r>
              <a:rPr lang="de-DE" altLang="de-DE" sz="1300" dirty="0" err="1"/>
              <a:t>Molder</a:t>
            </a:r>
            <a:r>
              <a:rPr lang="de-DE" altLang="de-DE" sz="1300" dirty="0"/>
              <a:t> Hafer wie Roggen, in Mühlbach gleicherweise, in </a:t>
            </a:r>
            <a:r>
              <a:rPr lang="de-DE" altLang="de-DE" sz="1300" dirty="0" err="1"/>
              <a:t>Ostrosen</a:t>
            </a:r>
            <a:r>
              <a:rPr lang="de-DE" altLang="de-DE" sz="1300" dirty="0"/>
              <a:t>, in </a:t>
            </a:r>
            <a:r>
              <a:rPr lang="de-DE" altLang="de-DE" sz="1300" dirty="0" err="1"/>
              <a:t>Quersa</a:t>
            </a:r>
            <a:r>
              <a:rPr lang="de-DE" altLang="de-DE" sz="1300" dirty="0"/>
              <a:t> und in </a:t>
            </a:r>
            <a:r>
              <a:rPr lang="de-DE" altLang="de-DE" sz="1300" dirty="0" err="1"/>
              <a:t>Brockwitz</a:t>
            </a:r>
            <a:r>
              <a:rPr lang="de-DE" altLang="de-DE" sz="1300" dirty="0"/>
              <a:t> die gleiche Jahressteuer zu zinsen. </a:t>
            </a:r>
          </a:p>
          <a:p>
            <a:pPr marL="0" indent="0" eaLnBrk="1" hangingPunct="1">
              <a:lnSpc>
                <a:spcPct val="80000"/>
              </a:lnSpc>
              <a:buFont typeface="Arial" panose="020B0604020202020204" pitchFamily="34" charset="0"/>
              <a:buNone/>
            </a:pPr>
            <a:r>
              <a:rPr lang="de-DE" altLang="de-DE" sz="2400" b="1" dirty="0"/>
              <a:t>Zeugen dieser Handlung </a:t>
            </a:r>
            <a:r>
              <a:rPr lang="de-DE" altLang="de-DE" sz="1300" dirty="0"/>
              <a:t>sind der ehrwürdige Bischof der Preußen, </a:t>
            </a:r>
            <a:r>
              <a:rPr lang="de-DE" altLang="de-DE" sz="1300" dirty="0" err="1"/>
              <a:t>Christianus</a:t>
            </a:r>
            <a:r>
              <a:rPr lang="de-DE" altLang="de-DE" sz="1300" dirty="0"/>
              <a:t>, Propst </a:t>
            </a:r>
            <a:r>
              <a:rPr lang="de-DE" altLang="de-DE" sz="1300" dirty="0" err="1"/>
              <a:t>Goßwin</a:t>
            </a:r>
            <a:r>
              <a:rPr lang="de-DE" altLang="de-DE" sz="1300" dirty="0"/>
              <a:t> von St. Afra zu Meißen, Wigbert Erzdiakonus in </a:t>
            </a:r>
            <a:r>
              <a:rPr lang="de-DE" altLang="de-DE" sz="1300" dirty="0" err="1"/>
              <a:t>Zrudowe</a:t>
            </a:r>
            <a:r>
              <a:rPr lang="de-DE" altLang="de-DE" sz="1300" dirty="0"/>
              <a:t> ( </a:t>
            </a:r>
            <a:r>
              <a:rPr lang="de-DE" altLang="de-DE" sz="1300" dirty="0" err="1"/>
              <a:t>Krottau</a:t>
            </a:r>
            <a:r>
              <a:rPr lang="de-DE" altLang="de-DE" sz="1300" dirty="0"/>
              <a:t> ), Schulpräfekt Johannes zu </a:t>
            </a:r>
            <a:r>
              <a:rPr lang="de-DE" altLang="de-DE" sz="1300" dirty="0" err="1"/>
              <a:t>Budissin</a:t>
            </a:r>
            <a:r>
              <a:rPr lang="de-DE" altLang="de-DE" sz="1300" dirty="0"/>
              <a:t>, Kaplan Ulrich und Pleban Wichard daselbst, weiterhin Ruprecht Pleban aus Walde, Franz Pleban von Schönfeld, Lambrecht Pleban aus Oelsnitz, Heinrich Pleban aus Linz, Franz Pleban aus Schönfeld, Bernhard Pleban aus Kamenz, ferner </a:t>
            </a:r>
            <a:r>
              <a:rPr lang="de-DE" altLang="de-DE" sz="2400" b="1" dirty="0" err="1">
                <a:solidFill>
                  <a:srgbClr val="00B0F0"/>
                </a:solidFill>
              </a:rPr>
              <a:t>Ludold</a:t>
            </a:r>
            <a:r>
              <a:rPr lang="de-DE" altLang="de-DE" sz="2400" b="1" dirty="0">
                <a:solidFill>
                  <a:srgbClr val="00B0F0"/>
                </a:solidFill>
              </a:rPr>
              <a:t> von Tettau</a:t>
            </a:r>
            <a:r>
              <a:rPr lang="de-DE" altLang="de-DE" sz="1300" dirty="0"/>
              <a:t>, Tammo von Schönfeld, Dietrich von Hain als mit seinem Bruder Heinrich, ferner Friedrich Pleban von </a:t>
            </a:r>
            <a:r>
              <a:rPr lang="de-DE" altLang="de-DE" sz="1300" dirty="0" err="1"/>
              <a:t>Quersa</a:t>
            </a:r>
            <a:r>
              <a:rPr lang="de-DE" altLang="de-DE" sz="1300" dirty="0"/>
              <a:t> und etliche Einwohner dieses Ortes.</a:t>
            </a:r>
          </a:p>
          <a:p>
            <a:pPr marL="0" indent="0" eaLnBrk="1" hangingPunct="1">
              <a:lnSpc>
                <a:spcPct val="80000"/>
              </a:lnSpc>
              <a:buFont typeface="Arial" panose="020B0604020202020204" pitchFamily="34" charset="0"/>
              <a:buNone/>
            </a:pPr>
            <a:r>
              <a:rPr lang="de-DE" altLang="de-DE" sz="1300" dirty="0"/>
              <a:t>Wir aber werden der genannten Kirche mit Gottes Hilfe und durch unser Ansehen den Frieden befestigen und in Gottesfurcht dauernd erhalten, dass niemand in unsere Übereinkunft Zwietracht oder Schwierigkeiten hineintrage. Wenn aber jemand versuchen sollte gleich Judas dem Verräter und gleich Ananias und Saphira, welche Betrug übten mit den Erträgnissen des Ackers, so überantworten wir ihn der ewigen Verdammnis</a:t>
            </a:r>
          </a:p>
          <a:p>
            <a:pPr marL="0" indent="0" eaLnBrk="1" hangingPunct="1">
              <a:lnSpc>
                <a:spcPct val="80000"/>
              </a:lnSpc>
              <a:buFont typeface="Arial" panose="020B0604020202020204" pitchFamily="34" charset="0"/>
              <a:buNone/>
            </a:pPr>
            <a:r>
              <a:rPr lang="de-DE" altLang="de-DE" sz="1300" dirty="0"/>
              <a:t>Bruno II. Bischof von Meißen</a:t>
            </a:r>
          </a:p>
          <a:p>
            <a:pPr marL="0" indent="0" eaLnBrk="1" hangingPunct="1">
              <a:lnSpc>
                <a:spcPct val="80000"/>
              </a:lnSpc>
              <a:buFont typeface="Arial" panose="020B0604020202020204" pitchFamily="34" charset="0"/>
              <a:buNone/>
            </a:pPr>
            <a:endParaRPr lang="de-DE" altLang="de-DE" sz="1300" dirty="0"/>
          </a:p>
          <a:p>
            <a:pPr marL="0" indent="0" eaLnBrk="1" hangingPunct="1">
              <a:lnSpc>
                <a:spcPct val="80000"/>
              </a:lnSpc>
              <a:buFont typeface="Arial" panose="020B0604020202020204" pitchFamily="34" charset="0"/>
              <a:buNone/>
            </a:pPr>
            <a:endParaRPr lang="de-DE" altLang="de-DE" sz="1300" dirty="0"/>
          </a:p>
          <a:p>
            <a:pPr marL="0" indent="0" eaLnBrk="1" hangingPunct="1">
              <a:lnSpc>
                <a:spcPct val="80000"/>
              </a:lnSpc>
              <a:buFont typeface="Arial" panose="020B0604020202020204" pitchFamily="34" charset="0"/>
              <a:buNone/>
            </a:pPr>
            <a:r>
              <a:rPr lang="de-DE" altLang="de-DE" sz="1300" b="1" dirty="0">
                <a:solidFill>
                  <a:srgbClr val="FF0000"/>
                </a:solidFill>
                <a:latin typeface="Arial" panose="020B0604020202020204" pitchFamily="34" charset="0"/>
                <a:ea typeface="Calibri" panose="020F0502020204030204" pitchFamily="34" charset="0"/>
                <a:cs typeface="Times New Roman" panose="02020603050405020304" pitchFamily="18" charset="0"/>
              </a:rPr>
              <a:t>Wegen des regionalen Bezugs ist aber zweifelsfrei das andere Tettau in der Nähe von Lampertswalde gemeint.</a:t>
            </a:r>
            <a:r>
              <a:rPr lang="de-DE" altLang="de-DE" sz="1300" dirty="0">
                <a:solidFill>
                  <a:srgbClr val="FF0000"/>
                </a:solidFill>
                <a:latin typeface="Arial" panose="020B0604020202020204" pitchFamily="34" charset="0"/>
                <a:ea typeface="Calibri" panose="020F0502020204030204" pitchFamily="34" charset="0"/>
                <a:cs typeface="Times New Roman" panose="02020603050405020304" pitchFamily="18" charset="0"/>
              </a:rPr>
              <a:t> </a:t>
            </a:r>
            <a:r>
              <a:rPr lang="de-DE" altLang="de-DE" sz="1300" b="1" dirty="0">
                <a:solidFill>
                  <a:srgbClr val="FF0000"/>
                </a:solidFill>
                <a:latin typeface="Arial" panose="020B0604020202020204" pitchFamily="34" charset="0"/>
                <a:ea typeface="Calibri" panose="020F0502020204030204" pitchFamily="34" charset="0"/>
                <a:cs typeface="Times New Roman" panose="02020603050405020304" pitchFamily="18" charset="0"/>
              </a:rPr>
              <a:t>Damit ist in unserem Tettau im Jahre 2020 keine 800-Jahr-Feier „dran“.</a:t>
            </a:r>
            <a:endParaRPr lang="de-DE" altLang="de-DE" sz="1300" dirty="0">
              <a:solidFill>
                <a:srgbClr val="FF0000"/>
              </a:solidFill>
              <a:latin typeface="Arial" panose="020B0604020202020204" pitchFamily="34" charset="0"/>
              <a:ea typeface="Calibri" panose="020F0502020204030204" pitchFamily="34" charset="0"/>
              <a:cs typeface="Times New Roman" panose="02020603050405020304" pitchFamily="18" charset="0"/>
            </a:endParaRP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2" end="12"/>
                                            </p:txEl>
                                          </p:spTgt>
                                        </p:tgtEl>
                                        <p:attrNameLst>
                                          <p:attrName>style.visibility</p:attrName>
                                        </p:attrNameLst>
                                      </p:cBhvr>
                                      <p:to>
                                        <p:strVal val="visible"/>
                                      </p:to>
                                    </p:set>
                                    <p:animEffect transition="in" filter="fade">
                                      <p:cBhvr>
                                        <p:cTn id="7" dur="2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E9B3739C-5640-4B23-A322-129BF2450582}"/>
              </a:ext>
            </a:extLst>
          </p:cNvPr>
          <p:cNvSpPr>
            <a:spLocks noGrp="1"/>
          </p:cNvSpPr>
          <p:nvPr>
            <p:ph idx="1"/>
          </p:nvPr>
        </p:nvSpPr>
        <p:spPr>
          <a:xfrm>
            <a:off x="457200" y="260350"/>
            <a:ext cx="8229600" cy="6408738"/>
          </a:xfrm>
        </p:spPr>
        <p:txBody>
          <a:bodyPr>
            <a:normAutofit/>
          </a:bodyPr>
          <a:lstStyle/>
          <a:p>
            <a:pPr marL="0" indent="0" eaLnBrk="1" hangingPunct="1">
              <a:lnSpc>
                <a:spcPct val="80000"/>
              </a:lnSpc>
              <a:buFont typeface="Arial" panose="020B0604020202020204" pitchFamily="34" charset="0"/>
              <a:buNone/>
            </a:pPr>
            <a:r>
              <a:rPr lang="de-DE" altLang="de-DE" sz="2700" b="1">
                <a:solidFill>
                  <a:srgbClr val="FF0000"/>
                </a:solidFill>
              </a:rPr>
              <a:t>1237</a:t>
            </a:r>
            <a:r>
              <a:rPr lang="de-DE" altLang="de-DE" sz="2700" b="1">
                <a:solidFill>
                  <a:srgbClr val="00B050"/>
                </a:solidFill>
              </a:rPr>
              <a:t> </a:t>
            </a:r>
            <a:br>
              <a:rPr lang="de-DE" altLang="de-DE" sz="2700" b="1"/>
            </a:br>
            <a:r>
              <a:rPr lang="de-DE" altLang="de-DE" sz="2700" b="1"/>
              <a:t>König Wenzel I. von Böhmen überträgt dem Deutschordenshaus in Altenburg 8 Hufen Landbesitz in Schindmaas, die bis dahin Andreas von Tettau von ihm zum Lehen hatte</a:t>
            </a:r>
            <a:endParaRPr lang="de-DE" altLang="de-DE" sz="2700"/>
          </a:p>
          <a:p>
            <a:pPr marL="0" indent="0" eaLnBrk="1" hangingPunct="1">
              <a:lnSpc>
                <a:spcPct val="80000"/>
              </a:lnSpc>
              <a:buFont typeface="Arial" panose="020B0604020202020204" pitchFamily="34" charset="0"/>
              <a:buNone/>
            </a:pPr>
            <a:r>
              <a:rPr lang="de-DE" altLang="de-DE" sz="2700"/>
              <a:t> </a:t>
            </a:r>
          </a:p>
          <a:p>
            <a:pPr marL="0" indent="0" eaLnBrk="1" hangingPunct="1">
              <a:lnSpc>
                <a:spcPct val="80000"/>
              </a:lnSpc>
              <a:buFont typeface="Arial" panose="020B0604020202020204" pitchFamily="34" charset="0"/>
              <a:buNone/>
            </a:pPr>
            <a:r>
              <a:rPr lang="de-DE" altLang="de-DE" sz="2700"/>
              <a:t>Zu dieser Erwähnung des Namens „Tettau“ gibt das „</a:t>
            </a:r>
            <a:r>
              <a:rPr lang="de-DE" altLang="de-DE" sz="2700" b="1"/>
              <a:t>Urkundenbuch der Deutschordensballei Thüringen</a:t>
            </a:r>
            <a:r>
              <a:rPr lang="de-DE" altLang="de-DE" sz="2700"/>
              <a:t>“ Auskunft:</a:t>
            </a:r>
            <a:br>
              <a:rPr lang="de-DE" altLang="de-DE" sz="2700"/>
            </a:br>
            <a:r>
              <a:rPr lang="de-DE" altLang="de-DE" sz="2700" u="sng">
                <a:hlinkClick r:id="rId2"/>
              </a:rPr>
              <a:t>https://archive.thulb.uni-jena.de/collections/receive/HisBest_cbu_00021244</a:t>
            </a:r>
            <a:r>
              <a:rPr lang="de-DE" altLang="de-DE" sz="2700"/>
              <a:t> </a:t>
            </a:r>
          </a:p>
          <a:p>
            <a:pPr marL="0" indent="0" eaLnBrk="1" hangingPunct="1">
              <a:lnSpc>
                <a:spcPct val="80000"/>
              </a:lnSpc>
              <a:buFont typeface="Arial" panose="020B0604020202020204" pitchFamily="34" charset="0"/>
              <a:buNone/>
            </a:pPr>
            <a:endParaRPr lang="de-DE" altLang="de-DE" sz="2700"/>
          </a:p>
          <a:p>
            <a:pPr marL="0" indent="0" eaLnBrk="1" hangingPunct="1">
              <a:lnSpc>
                <a:spcPct val="80000"/>
              </a:lnSpc>
              <a:buFont typeface="Arial" panose="020B0604020202020204" pitchFamily="34" charset="0"/>
              <a:buNone/>
            </a:pPr>
            <a:endParaRPr lang="de-DE" altLang="de-DE" sz="2000"/>
          </a:p>
          <a:p>
            <a:pPr marL="0" indent="0" eaLnBrk="1" hangingPunct="1">
              <a:lnSpc>
                <a:spcPct val="80000"/>
              </a:lnSpc>
              <a:buFont typeface="Arial" panose="020B0604020202020204" pitchFamily="34" charset="0"/>
              <a:buNone/>
            </a:pPr>
            <a:endParaRPr lang="de-DE" altLang="de-DE" sz="2000"/>
          </a:p>
          <a:p>
            <a:pPr marL="0" indent="0" eaLnBrk="1" hangingPunct="1">
              <a:lnSpc>
                <a:spcPct val="80000"/>
              </a:lnSpc>
              <a:buFont typeface="Arial" panose="020B0604020202020204" pitchFamily="34" charset="0"/>
              <a:buNone/>
            </a:pPr>
            <a:endParaRPr lang="de-DE" altLang="de-DE" sz="2000"/>
          </a:p>
          <a:p>
            <a:pPr marL="0" indent="0" eaLnBrk="1" hangingPunct="1">
              <a:lnSpc>
                <a:spcPct val="80000"/>
              </a:lnSpc>
              <a:buFont typeface="Arial" panose="020B0604020202020204" pitchFamily="34" charset="0"/>
              <a:buNone/>
            </a:pPr>
            <a:r>
              <a:rPr lang="de-DE" altLang="de-DE" sz="2000"/>
              <a:t>Quelle:</a:t>
            </a:r>
          </a:p>
          <a:p>
            <a:pPr marL="0" indent="0" eaLnBrk="1" hangingPunct="1">
              <a:lnSpc>
                <a:spcPct val="80000"/>
              </a:lnSpc>
              <a:buFont typeface="Arial" panose="020B0604020202020204" pitchFamily="34" charset="0"/>
              <a:buNone/>
            </a:pPr>
            <a:r>
              <a:rPr lang="de-DE" altLang="de-DE" sz="2000"/>
              <a:t>Thüringische Geschichtsquellen, Bd. 10 = Neue Folge 7. Band, Urkundenbuch der Deutschordensballei Thüringen; Bd. 1, Verein für Thüringische Geschichte und Altertumskunde, herausgegeben von Karl H. Lange, Jena, </a:t>
            </a:r>
            <a:r>
              <a:rPr lang="de-DE" altLang="de-DE" sz="2000" b="1">
                <a:solidFill>
                  <a:srgbClr val="00B050"/>
                </a:solidFill>
              </a:rPr>
              <a:t>1936</a:t>
            </a:r>
          </a:p>
        </p:txBody>
      </p:sp>
    </p:spTree>
  </p:cSld>
  <p:clrMapOvr>
    <a:masterClrMapping/>
  </p:clrMapOvr>
  <p:transition spd="slow">
    <p:diamon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00F4454C-043A-4684-8DBC-4C58D75BCA39}"/>
              </a:ext>
            </a:extLst>
          </p:cNvPr>
          <p:cNvPicPr>
            <a:picLocks noGrp="1" noChangeAspect="1" noChangeArrowheads="1"/>
          </p:cNvPicPr>
          <p:nvPr>
            <p:ph idx="1"/>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a:xfrm>
            <a:off x="394870" y="404920"/>
            <a:ext cx="8118520" cy="4391181"/>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5" name="Rechteck 3">
            <a:extLst>
              <a:ext uri="{FF2B5EF4-FFF2-40B4-BE49-F238E27FC236}">
                <a16:creationId xmlns:a16="http://schemas.microsoft.com/office/drawing/2014/main" id="{EB0C2EF5-6324-41D8-B960-D44B62DB758E}"/>
              </a:ext>
            </a:extLst>
          </p:cNvPr>
          <p:cNvSpPr>
            <a:spLocks noChangeArrowheads="1"/>
          </p:cNvSpPr>
          <p:nvPr/>
        </p:nvSpPr>
        <p:spPr bwMode="auto">
          <a:xfrm>
            <a:off x="647700" y="5662613"/>
            <a:ext cx="4572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800"/>
              <a:t>Kalender des Heimatvereins Dennheritz/Schindmaas e.V. für das Jahr 2020</a:t>
            </a:r>
          </a:p>
        </p:txBody>
      </p:sp>
    </p:spTree>
  </p:cSld>
  <p:clrMapOvr>
    <a:masterClrMapping/>
  </p:clrMapOvr>
  <p:transition spd="slow">
    <p:diamon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1D5E0CD-12BE-46C4-8BC6-51F26C10AC31}"/>
              </a:ext>
            </a:extLst>
          </p:cNvPr>
          <p:cNvSpPr>
            <a:spLocks noGrp="1"/>
          </p:cNvSpPr>
          <p:nvPr>
            <p:ph idx="1"/>
          </p:nvPr>
        </p:nvSpPr>
        <p:spPr>
          <a:xfrm>
            <a:off x="457200" y="333375"/>
            <a:ext cx="8229600" cy="6408738"/>
          </a:xfrm>
        </p:spPr>
        <p:txBody>
          <a:bodyPr>
            <a:normAutofit/>
          </a:bodyPr>
          <a:lstStyle/>
          <a:p>
            <a:pPr marL="0" indent="0" eaLnBrk="1" hangingPunct="1">
              <a:lnSpc>
                <a:spcPct val="80000"/>
              </a:lnSpc>
              <a:buFont typeface="Arial" panose="020B0604020202020204" pitchFamily="34" charset="0"/>
              <a:buNone/>
            </a:pPr>
            <a:r>
              <a:rPr lang="de-DE" altLang="de-DE" sz="1800" b="1" dirty="0"/>
              <a:t>Übersetzung aus dem Lateinischen:</a:t>
            </a:r>
            <a:endParaRPr lang="de-DE" altLang="de-DE" sz="1800" dirty="0"/>
          </a:p>
          <a:p>
            <a:pPr marL="0" indent="0" eaLnBrk="1" hangingPunct="1">
              <a:lnSpc>
                <a:spcPct val="80000"/>
              </a:lnSpc>
              <a:buFont typeface="Arial" panose="020B0604020202020204" pitchFamily="34" charset="0"/>
              <a:buNone/>
            </a:pPr>
            <a:r>
              <a:rPr lang="de-DE" altLang="de-DE" sz="1800" dirty="0"/>
              <a:t>Ich, Wenzel, von Gottes Gnaden </a:t>
            </a:r>
            <a:r>
              <a:rPr lang="de-DE" altLang="de-DE" sz="2400" b="1" dirty="0">
                <a:solidFill>
                  <a:srgbClr val="00B050"/>
                </a:solidFill>
              </a:rPr>
              <a:t>König der Böhmen</a:t>
            </a:r>
            <a:r>
              <a:rPr lang="de-DE" altLang="de-DE" sz="1800" dirty="0"/>
              <a:t>, überreiche die Urkunde der ganzen Welt zur Begutachtung; das Heil ist in ihm, der das Heil in der Mitte der Welt wirkt. Umso mehr erfreut es Christus in den Armen, soweit durch sie die Gnade der Gastfreundschaft aufgewandt und barmherzig unterstützt wird, je wohltuender dies getan wird; und wir glauben und hoffen, dass alle aufzunehmenden Dinge gnadenreicher als sicher sind. Daher ist es, dass bekanntzugeben ist, dass wir den Vorgang leiten in Gegenwart aller, dass wir um der Hoffnung auf das ewige Leben willen </a:t>
            </a:r>
            <a:r>
              <a:rPr lang="de-DE" altLang="de-DE" sz="1800" b="1" dirty="0"/>
              <a:t>acht Hufe, welche der geschätzte </a:t>
            </a:r>
            <a:r>
              <a:rPr lang="de-DE" altLang="de-DE" sz="2400" b="1" dirty="0">
                <a:solidFill>
                  <a:srgbClr val="0070C0"/>
                </a:solidFill>
              </a:rPr>
              <a:t>Ritter, unser Andreas von </a:t>
            </a:r>
            <a:r>
              <a:rPr lang="de-DE" altLang="de-DE" sz="2400" b="1" dirty="0" err="1">
                <a:solidFill>
                  <a:srgbClr val="0070C0"/>
                </a:solidFill>
              </a:rPr>
              <a:t>Thetow</a:t>
            </a:r>
            <a:r>
              <a:rPr lang="de-DE" altLang="de-DE" sz="1800" b="1" dirty="0"/>
              <a:t>, für lange Zeit im </a:t>
            </a:r>
            <a:r>
              <a:rPr lang="de-DE" altLang="de-DE" sz="2400" b="1" dirty="0">
                <a:solidFill>
                  <a:srgbClr val="00B050"/>
                </a:solidFill>
              </a:rPr>
              <a:t>Besitztum </a:t>
            </a:r>
            <a:r>
              <a:rPr lang="de-DE" altLang="de-DE" sz="2400" b="1" dirty="0" err="1">
                <a:solidFill>
                  <a:srgbClr val="00B050"/>
                </a:solidFill>
              </a:rPr>
              <a:t>Syndemannsdorff</a:t>
            </a:r>
            <a:r>
              <a:rPr lang="de-DE" altLang="de-DE" sz="2400" b="1" dirty="0">
                <a:solidFill>
                  <a:srgbClr val="00B050"/>
                </a:solidFill>
              </a:rPr>
              <a:t> </a:t>
            </a:r>
            <a:r>
              <a:rPr lang="de-DE" altLang="de-DE" sz="1800" b="1" dirty="0"/>
              <a:t>gemäß dem Recht als Lehen besaß</a:t>
            </a:r>
            <a:r>
              <a:rPr lang="de-DE" altLang="de-DE" sz="1800" dirty="0"/>
              <a:t>, von uns mit seinem eigenen Teil des Rechts, welches er besaß in diesen Hufen, </a:t>
            </a:r>
            <a:r>
              <a:rPr lang="de-DE" altLang="de-DE" sz="1800" b="1" dirty="0"/>
              <a:t>dem Deutschordenshaus bei </a:t>
            </a:r>
            <a:r>
              <a:rPr lang="de-DE" altLang="de-DE" sz="1800" b="1" dirty="0" err="1"/>
              <a:t>Aldeburch</a:t>
            </a:r>
            <a:r>
              <a:rPr lang="de-DE" altLang="de-DE" sz="1800" b="1" dirty="0"/>
              <a:t> </a:t>
            </a:r>
            <a:r>
              <a:rPr lang="de-DE" altLang="de-DE" sz="1800" dirty="0"/>
              <a:t>frei und ewig zu besitzen geben. Als Beweis für diese Schenkung, nicht einmal der Verlauf der Zeit kann diese Schenkung verändern, fertigen wir die vorliegende Urkunde; durch den Schutz unseres Siegels wird sie verstärkt. </a:t>
            </a:r>
          </a:p>
          <a:p>
            <a:pPr marL="0" indent="0" eaLnBrk="1" hangingPunct="1">
              <a:lnSpc>
                <a:spcPct val="80000"/>
              </a:lnSpc>
              <a:buFont typeface="Arial" panose="020B0604020202020204" pitchFamily="34" charset="0"/>
              <a:buNone/>
            </a:pPr>
            <a:r>
              <a:rPr lang="de-DE" altLang="de-DE" sz="1800" dirty="0"/>
              <a:t>Diese Protokolle sind nämlich gegeben im Jahr 1237 der Menschwerdung des Herrn, in der 9. Indiktion</a:t>
            </a:r>
          </a:p>
          <a:p>
            <a:pPr marL="0" indent="0" eaLnBrk="1" hangingPunct="1">
              <a:lnSpc>
                <a:spcPct val="80000"/>
              </a:lnSpc>
              <a:buFont typeface="Arial" panose="020B0604020202020204" pitchFamily="34" charset="0"/>
              <a:buNone/>
            </a:pPr>
            <a:r>
              <a:rPr lang="de-DE" altLang="de-DE" sz="1800" dirty="0"/>
              <a:t>König Wenzel I. von Böhmen</a:t>
            </a:r>
          </a:p>
          <a:p>
            <a:pPr marL="0" indent="0" eaLnBrk="1" hangingPunct="1">
              <a:lnSpc>
                <a:spcPct val="80000"/>
              </a:lnSpc>
              <a:buFont typeface="Arial" panose="020B0604020202020204" pitchFamily="34" charset="0"/>
              <a:buNone/>
            </a:pPr>
            <a:endParaRPr lang="de-DE" altLang="de-DE" sz="1800" dirty="0"/>
          </a:p>
          <a:p>
            <a:pPr marL="0" indent="0" eaLnBrk="1" hangingPunct="1">
              <a:lnSpc>
                <a:spcPct val="80000"/>
              </a:lnSpc>
              <a:buFont typeface="Arial" panose="020B0604020202020204" pitchFamily="34" charset="0"/>
              <a:buNone/>
            </a:pPr>
            <a:endParaRPr lang="de-DE" altLang="de-DE" sz="2400" b="1" dirty="0">
              <a:solidFill>
                <a:srgbClr val="00B050"/>
              </a:solidFill>
            </a:endParaRPr>
          </a:p>
          <a:p>
            <a:pPr marL="0" indent="0" eaLnBrk="1" hangingPunct="1">
              <a:lnSpc>
                <a:spcPct val="80000"/>
              </a:lnSpc>
              <a:buFont typeface="Arial" panose="020B0604020202020204" pitchFamily="34" charset="0"/>
              <a:buNone/>
            </a:pPr>
            <a:r>
              <a:rPr lang="de-DE" altLang="de-DE" sz="2400" b="1" dirty="0">
                <a:solidFill>
                  <a:srgbClr val="00B050"/>
                </a:solidFill>
              </a:rPr>
              <a:t>das heutige (Ober- und Nieder-)Schindmaas, OT der Gemeinde 08393 </a:t>
            </a:r>
            <a:r>
              <a:rPr lang="de-DE" altLang="de-DE" sz="2400" b="1" dirty="0" err="1">
                <a:solidFill>
                  <a:srgbClr val="00B050"/>
                </a:solidFill>
              </a:rPr>
              <a:t>Dennheritz</a:t>
            </a:r>
            <a:r>
              <a:rPr lang="de-DE" altLang="de-DE" sz="2400" b="1" dirty="0">
                <a:solidFill>
                  <a:srgbClr val="00B050"/>
                </a:solidFill>
              </a:rPr>
              <a:t>;</a:t>
            </a:r>
          </a:p>
          <a:p>
            <a:pPr marL="0" indent="0" eaLnBrk="1" hangingPunct="1">
              <a:lnSpc>
                <a:spcPct val="80000"/>
              </a:lnSpc>
              <a:buFont typeface="Arial" panose="020B0604020202020204" pitchFamily="34" charset="0"/>
              <a:buNone/>
            </a:pPr>
            <a:r>
              <a:rPr lang="de-DE" altLang="de-DE" sz="2400" b="1" dirty="0">
                <a:solidFill>
                  <a:srgbClr val="0066FF"/>
                </a:solidFill>
              </a:rPr>
              <a:t>Andreas de </a:t>
            </a:r>
            <a:r>
              <a:rPr lang="de-DE" altLang="de-DE" sz="2400" b="1" dirty="0" err="1">
                <a:solidFill>
                  <a:srgbClr val="0066FF"/>
                </a:solidFill>
              </a:rPr>
              <a:t>Thetowe</a:t>
            </a:r>
            <a:r>
              <a:rPr lang="de-DE" altLang="de-DE" sz="2400" b="1" dirty="0">
                <a:solidFill>
                  <a:srgbClr val="0066FF"/>
                </a:solidFill>
              </a:rPr>
              <a:t>: von Tettau ---- ist er aus (dem Dorf ) Tettau, oder aus dem Adels-Geschlecht derer „</a:t>
            </a:r>
            <a:r>
              <a:rPr lang="de-DE" altLang="de-DE" sz="2400" b="1" dirty="0" err="1">
                <a:solidFill>
                  <a:srgbClr val="0066FF"/>
                </a:solidFill>
              </a:rPr>
              <a:t>von“Tettau</a:t>
            </a:r>
            <a:r>
              <a:rPr lang="de-DE" altLang="de-DE" sz="2400" b="1" dirty="0">
                <a:solidFill>
                  <a:srgbClr val="0066FF"/>
                </a:solidFill>
              </a:rPr>
              <a:t> ???</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2000"/>
                                        <p:tgtEl>
                                          <p:spTgt spid="3">
                                            <p:txEl>
                                              <p:pRg st="6" end="6"/>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fade">
                                      <p:cBhvr>
                                        <p:cTn id="1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Inhaltsplatzhalter 2">
            <a:extLst>
              <a:ext uri="{FF2B5EF4-FFF2-40B4-BE49-F238E27FC236}">
                <a16:creationId xmlns:a16="http://schemas.microsoft.com/office/drawing/2014/main" id="{18009D24-9977-4F0E-BFC9-D24C2FA407CB}"/>
              </a:ext>
            </a:extLst>
          </p:cNvPr>
          <p:cNvSpPr>
            <a:spLocks noGrp="1"/>
          </p:cNvSpPr>
          <p:nvPr>
            <p:ph idx="1"/>
          </p:nvPr>
        </p:nvSpPr>
        <p:spPr>
          <a:xfrm>
            <a:off x="457200" y="404813"/>
            <a:ext cx="8229600" cy="5721350"/>
          </a:xfrm>
        </p:spPr>
        <p:txBody>
          <a:bodyPr/>
          <a:lstStyle/>
          <a:p>
            <a:pPr marL="0" indent="0" eaLnBrk="1" hangingPunct="1">
              <a:buFont typeface="Arial" panose="020B0604020202020204" pitchFamily="34" charset="0"/>
              <a:buNone/>
            </a:pPr>
            <a:r>
              <a:rPr lang="de-DE" altLang="de-DE" b="1">
                <a:solidFill>
                  <a:srgbClr val="00B050"/>
                </a:solidFill>
              </a:rPr>
              <a:t>1181/1214:</a:t>
            </a:r>
            <a:br>
              <a:rPr lang="de-DE" altLang="de-DE" b="1"/>
            </a:br>
            <a:r>
              <a:rPr lang="de-DE" altLang="de-DE" b="1"/>
              <a:t>Erwähnung des Dorfes Tettau im Zehntverzeichnis des Klosters Bosau (bei Zeitz)</a:t>
            </a:r>
            <a:endParaRPr lang="de-DE" altLang="de-DE"/>
          </a:p>
          <a:p>
            <a:pPr marL="0" indent="0" eaLnBrk="1" hangingPunct="1">
              <a:buFont typeface="Arial" panose="020B0604020202020204" pitchFamily="34" charset="0"/>
              <a:buNone/>
            </a:pPr>
            <a:endParaRPr lang="de-DE" altLang="de-DE"/>
          </a:p>
          <a:p>
            <a:pPr marL="0" indent="0" eaLnBrk="1" hangingPunct="1">
              <a:buFont typeface="Arial" panose="020B0604020202020204" pitchFamily="34" charset="0"/>
              <a:buNone/>
            </a:pPr>
            <a:endParaRPr lang="de-DE" altLang="de-DE"/>
          </a:p>
        </p:txBody>
      </p:sp>
      <p:pic>
        <p:nvPicPr>
          <p:cNvPr id="15363" name="Picture 2">
            <a:extLst>
              <a:ext uri="{FF2B5EF4-FFF2-40B4-BE49-F238E27FC236}">
                <a16:creationId xmlns:a16="http://schemas.microsoft.com/office/drawing/2014/main" id="{D37F03DE-CD7E-4468-99FA-99BF5BC4D6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3217863"/>
            <a:ext cx="7991475" cy="15795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diamon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1291840-4CE4-48F9-86DF-4DFBD9C0931A}"/>
              </a:ext>
            </a:extLst>
          </p:cNvPr>
          <p:cNvSpPr>
            <a:spLocks noGrp="1"/>
          </p:cNvSpPr>
          <p:nvPr>
            <p:ph idx="1"/>
          </p:nvPr>
        </p:nvSpPr>
        <p:spPr>
          <a:xfrm>
            <a:off x="457200" y="115888"/>
            <a:ext cx="8229600" cy="6626225"/>
          </a:xfrm>
        </p:spPr>
        <p:txBody>
          <a:bodyPr>
            <a:normAutofit lnSpcReduction="10000"/>
          </a:bodyPr>
          <a:lstStyle/>
          <a:p>
            <a:pPr marL="0" indent="0" eaLnBrk="1" hangingPunct="1">
              <a:lnSpc>
                <a:spcPct val="80000"/>
              </a:lnSpc>
              <a:buFont typeface="Arial" panose="020B0604020202020204" pitchFamily="34" charset="0"/>
              <a:buNone/>
            </a:pPr>
            <a:r>
              <a:rPr lang="de-DE" altLang="de-DE" sz="2700" dirty="0"/>
              <a:t>Danach wurde dem </a:t>
            </a:r>
            <a:r>
              <a:rPr lang="de-DE" altLang="de-DE" sz="2700" dirty="0">
                <a:solidFill>
                  <a:srgbClr val="00B050"/>
                </a:solidFill>
              </a:rPr>
              <a:t>Kloster Bosau </a:t>
            </a:r>
            <a:r>
              <a:rPr lang="de-DE" altLang="de-DE" sz="2700" dirty="0"/>
              <a:t>schon im 12. Jahrhundert der </a:t>
            </a:r>
            <a:r>
              <a:rPr lang="de-DE" altLang="de-DE" sz="2700" dirty="0">
                <a:solidFill>
                  <a:srgbClr val="00B050"/>
                </a:solidFill>
              </a:rPr>
              <a:t>Zehnt für den </a:t>
            </a:r>
            <a:r>
              <a:rPr lang="de-DE" altLang="de-DE" sz="2700" dirty="0" err="1">
                <a:solidFill>
                  <a:srgbClr val="00B050"/>
                </a:solidFill>
              </a:rPr>
              <a:t>Pleißengau</a:t>
            </a:r>
            <a:r>
              <a:rPr lang="de-DE" altLang="de-DE" sz="2700" dirty="0">
                <a:solidFill>
                  <a:srgbClr val="00B050"/>
                </a:solidFill>
              </a:rPr>
              <a:t> </a:t>
            </a:r>
            <a:r>
              <a:rPr lang="de-DE" altLang="de-DE" sz="2700" dirty="0"/>
              <a:t>übertragen (das Gebiet entsprach im 14. Jahrhundert etwa dem wettinischen Amt Altenburg, ganz grob dem heutigen Landkreis Altenburg). </a:t>
            </a:r>
            <a:r>
              <a:rPr lang="de-DE" altLang="de-DE" sz="2700" dirty="0">
                <a:solidFill>
                  <a:srgbClr val="00B050"/>
                </a:solidFill>
              </a:rPr>
              <a:t>Insgesamt waren aus den betroffenen Ortschaften etwa 1800 Schober Getreide abzuliefern. </a:t>
            </a:r>
            <a:r>
              <a:rPr lang="de-DE" altLang="de-DE" sz="2700" dirty="0"/>
              <a:t>„Je Hufe (Ackerland, im </a:t>
            </a:r>
            <a:r>
              <a:rPr lang="de-DE" altLang="de-DE" sz="2700" dirty="0" err="1"/>
              <a:t>Hzgt</a:t>
            </a:r>
            <a:r>
              <a:rPr lang="de-DE" altLang="de-DE" sz="2700" dirty="0"/>
              <a:t>. ABG = 7,7 ha) ist 1 Schober Zehnt zu leisten. Unter einem Schober hat man einen ‘zur Trocknung aufgestellten Haufen Getreides‘ zu verstehen. Mengenmäßig dürfte er hier einem Schock (= 60) Garben gleichkommen.“ Aus der Reihenfolge der </a:t>
            </a:r>
            <a:r>
              <a:rPr lang="de-DE" altLang="de-DE" sz="2700" dirty="0">
                <a:solidFill>
                  <a:srgbClr val="00B050"/>
                </a:solidFill>
              </a:rPr>
              <a:t>Aufzählung der etwa 180 Orte in der Zehnt-Liste </a:t>
            </a:r>
            <a:r>
              <a:rPr lang="de-DE" altLang="de-DE" sz="2700" dirty="0"/>
              <a:t>ist zu entnehmen, dass der Zins systematisch vor Ort abgeholt wurde.</a:t>
            </a:r>
          </a:p>
          <a:p>
            <a:pPr marL="0" indent="0" eaLnBrk="1" hangingPunct="1">
              <a:lnSpc>
                <a:spcPct val="80000"/>
              </a:lnSpc>
              <a:buFont typeface="Arial" panose="020B0604020202020204" pitchFamily="34" charset="0"/>
              <a:buNone/>
            </a:pPr>
            <a:endParaRPr lang="de-DE" altLang="de-DE" sz="2700" dirty="0"/>
          </a:p>
          <a:p>
            <a:pPr marL="0" indent="0" eaLnBrk="1" hangingPunct="1">
              <a:lnSpc>
                <a:spcPct val="80000"/>
              </a:lnSpc>
              <a:buFont typeface="Arial" panose="020B0604020202020204" pitchFamily="34" charset="0"/>
              <a:buNone/>
            </a:pPr>
            <a:r>
              <a:rPr lang="de-DE" altLang="de-DE" sz="2700" dirty="0"/>
              <a:t>„Das </a:t>
            </a:r>
            <a:r>
              <a:rPr lang="de-DE" altLang="de-DE" sz="2700" dirty="0" err="1"/>
              <a:t>Bosauer</a:t>
            </a:r>
            <a:r>
              <a:rPr lang="de-DE" altLang="de-DE" sz="2700" dirty="0"/>
              <a:t> Zehntverzeichnis dürfte </a:t>
            </a:r>
            <a:r>
              <a:rPr lang="de-DE" altLang="de-DE" sz="2700" b="1" dirty="0">
                <a:solidFill>
                  <a:srgbClr val="FF0000"/>
                </a:solidFill>
              </a:rPr>
              <a:t>kurz nach 1200 entstanden</a:t>
            </a:r>
            <a:r>
              <a:rPr lang="de-DE" altLang="de-DE" sz="2700" dirty="0"/>
              <a:t> sein.“</a:t>
            </a:r>
          </a:p>
          <a:p>
            <a:pPr marL="0" indent="0" eaLnBrk="1" hangingPunct="1">
              <a:lnSpc>
                <a:spcPct val="80000"/>
              </a:lnSpc>
              <a:buFont typeface="Arial" panose="020B0604020202020204" pitchFamily="34" charset="0"/>
              <a:buNone/>
            </a:pPr>
            <a:r>
              <a:rPr lang="de-DE" altLang="de-DE" sz="2700" dirty="0"/>
              <a:t>Der Verfasser deutet mit der Angabe </a:t>
            </a:r>
            <a:r>
              <a:rPr lang="de-DE" altLang="de-DE" sz="2700" dirty="0">
                <a:solidFill>
                  <a:srgbClr val="FF0000"/>
                </a:solidFill>
              </a:rPr>
              <a:t>1181/1214</a:t>
            </a:r>
            <a:r>
              <a:rPr lang="de-DE" altLang="de-DE" sz="2700" dirty="0"/>
              <a:t> wohl die äußeren zeitlichen Grenzen an, innerhalb deren die genaue Datierung angenommen werden sollte.</a:t>
            </a:r>
          </a:p>
          <a:p>
            <a:pPr marL="0" indent="0" eaLnBrk="1" hangingPunct="1">
              <a:lnSpc>
                <a:spcPct val="80000"/>
              </a:lnSpc>
              <a:buFont typeface="Arial" panose="020B0604020202020204" pitchFamily="34" charset="0"/>
              <a:buNone/>
            </a:pPr>
            <a:endParaRPr lang="de-DE" altLang="de-DE" sz="2700" dirty="0"/>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Inhaltsplatzhalter 2">
            <a:extLst>
              <a:ext uri="{FF2B5EF4-FFF2-40B4-BE49-F238E27FC236}">
                <a16:creationId xmlns:a16="http://schemas.microsoft.com/office/drawing/2014/main" id="{6EBECC24-A170-45A2-B748-73ACD129585D}"/>
              </a:ext>
            </a:extLst>
          </p:cNvPr>
          <p:cNvSpPr>
            <a:spLocks noGrp="1"/>
          </p:cNvSpPr>
          <p:nvPr>
            <p:ph idx="1"/>
          </p:nvPr>
        </p:nvSpPr>
        <p:spPr>
          <a:xfrm>
            <a:off x="457200" y="260350"/>
            <a:ext cx="8229600" cy="6337300"/>
          </a:xfrm>
        </p:spPr>
        <p:txBody>
          <a:bodyPr/>
          <a:lstStyle/>
          <a:p>
            <a:pPr marL="0" indent="0" eaLnBrk="1" hangingPunct="1">
              <a:buFont typeface="Arial" panose="020B0604020202020204" pitchFamily="34" charset="0"/>
              <a:buNone/>
            </a:pPr>
            <a:r>
              <a:rPr lang="de-DE" altLang="de-DE" b="1" i="1"/>
              <a:t>In Budowle</a:t>
            </a:r>
            <a:r>
              <a:rPr lang="de-DE" altLang="de-DE" b="1" i="1" baseline="30000"/>
              <a:t>1</a:t>
            </a:r>
            <a:r>
              <a:rPr lang="de-DE" altLang="de-DE" b="1" i="1"/>
              <a:t> decimus dimidius mansus, inde recipimus</a:t>
            </a:r>
            <a:r>
              <a:rPr lang="de-DE" altLang="de-DE" b="1" i="1" baseline="30000"/>
              <a:t>a</a:t>
            </a:r>
            <a:r>
              <a:rPr lang="de-DE" altLang="de-DE" b="1" i="1"/>
              <a:t> tot scobrones </a:t>
            </a:r>
            <a:r>
              <a:rPr lang="de-DE" altLang="de-DE" b="1" i="1" baseline="30000"/>
              <a:t>b</a:t>
            </a:r>
            <a:r>
              <a:rPr lang="de-DE" altLang="de-DE" b="1" i="1"/>
              <a:t>; in Medene</a:t>
            </a:r>
            <a:r>
              <a:rPr lang="de-DE" altLang="de-DE" b="1" i="1" baseline="30000"/>
              <a:t>2</a:t>
            </a:r>
            <a:r>
              <a:rPr lang="de-DE" altLang="de-DE" b="1" i="1"/>
              <a:t> X; in Tesmendorf</a:t>
            </a:r>
            <a:r>
              <a:rPr lang="de-DE" altLang="de-DE" b="1" i="1" baseline="30000"/>
              <a:t>3</a:t>
            </a:r>
            <a:r>
              <a:rPr lang="de-DE" altLang="de-DE" b="1" i="1"/>
              <a:t> X; in Hoychindort</a:t>
            </a:r>
            <a:r>
              <a:rPr lang="de-DE" altLang="de-DE" b="1" i="1" baseline="30000"/>
              <a:t>4</a:t>
            </a:r>
            <a:r>
              <a:rPr lang="de-DE" altLang="de-DE" b="1" i="1"/>
              <a:t> VIII; in Linden</a:t>
            </a:r>
            <a:r>
              <a:rPr lang="de-DE" altLang="de-DE" b="1" i="1" baseline="30000"/>
              <a:t>5</a:t>
            </a:r>
            <a:r>
              <a:rPr lang="de-DE" altLang="de-DE" b="1" i="1"/>
              <a:t> VIII; in Cetetchowe</a:t>
            </a:r>
            <a:r>
              <a:rPr lang="de-DE" altLang="de-DE" b="1" i="1" baseline="30000"/>
              <a:t>6</a:t>
            </a:r>
            <a:r>
              <a:rPr lang="de-DE" altLang="de-DE" b="1" i="1"/>
              <a:t> X; in Phlichtindorf</a:t>
            </a:r>
            <a:r>
              <a:rPr lang="de-DE" altLang="de-DE" b="1" i="1" baseline="30000"/>
              <a:t>7</a:t>
            </a:r>
            <a:r>
              <a:rPr lang="de-DE" altLang="de-DE" b="1" i="1"/>
              <a:t> X; in Bizchisicz</a:t>
            </a:r>
            <a:r>
              <a:rPr lang="de-DE" altLang="de-DE" b="1" i="1" baseline="30000"/>
              <a:t>8</a:t>
            </a:r>
            <a:r>
              <a:rPr lang="de-DE" altLang="de-DE" b="1" i="1"/>
              <a:t> X; in Wintheristorf </a:t>
            </a:r>
            <a:r>
              <a:rPr lang="de-DE" altLang="de-DE" b="1" i="1" baseline="30000"/>
              <a:t>c 9</a:t>
            </a:r>
            <a:r>
              <a:rPr lang="de-DE" altLang="de-DE" b="1" i="1"/>
              <a:t> XIIII </a:t>
            </a:r>
            <a:r>
              <a:rPr lang="de-DE" altLang="de-DE" b="1" i="1" baseline="30000"/>
              <a:t>or</a:t>
            </a:r>
            <a:r>
              <a:rPr lang="de-DE" altLang="de-DE" b="1" i="1"/>
              <a:t>, in Griwe</a:t>
            </a:r>
            <a:r>
              <a:rPr lang="de-DE" altLang="de-DE" b="1" i="1" baseline="30000"/>
              <a:t>10</a:t>
            </a:r>
            <a:r>
              <a:rPr lang="de-DE" altLang="de-DE" b="1" i="1"/>
              <a:t> XII; in Waltheristori</a:t>
            </a:r>
            <a:r>
              <a:rPr lang="de-DE" altLang="de-DE" b="1" i="1" baseline="30000"/>
              <a:t>11</a:t>
            </a:r>
            <a:r>
              <a:rPr lang="de-DE" altLang="de-DE" b="1" i="1"/>
              <a:t> XIIII </a:t>
            </a:r>
            <a:r>
              <a:rPr lang="de-DE" altLang="de-DE" b="1" i="1" baseline="30000"/>
              <a:t>or</a:t>
            </a:r>
            <a:r>
              <a:rPr lang="de-DE" altLang="de-DE" b="1" i="1"/>
              <a:t>, in D[r]ŏgscowe </a:t>
            </a:r>
            <a:r>
              <a:rPr lang="de-DE" altLang="de-DE" b="1" i="1" baseline="30000"/>
              <a:t>d 12</a:t>
            </a:r>
            <a:r>
              <a:rPr lang="de-DE" altLang="de-DE" b="1" i="1"/>
              <a:t> XII; in Scurowe</a:t>
            </a:r>
            <a:r>
              <a:rPr lang="de-DE" altLang="de-DE" b="1" i="1" baseline="30000"/>
              <a:t>13</a:t>
            </a:r>
            <a:r>
              <a:rPr lang="de-DE" altLang="de-DE" b="1" i="1"/>
              <a:t> XII, in Buchowe</a:t>
            </a:r>
            <a:r>
              <a:rPr lang="de-DE" altLang="de-DE" b="1" i="1" baseline="30000"/>
              <a:t>14</a:t>
            </a:r>
            <a:r>
              <a:rPr lang="de-DE" altLang="de-DE" b="1" i="1"/>
              <a:t> VIII; in Putesowe </a:t>
            </a:r>
            <a:r>
              <a:rPr lang="de-DE" altLang="de-DE" b="1" i="1" baseline="30000"/>
              <a:t>e 15</a:t>
            </a:r>
            <a:r>
              <a:rPr lang="de-DE" altLang="de-DE" b="1" i="1"/>
              <a:t> II [de] </a:t>
            </a:r>
            <a:r>
              <a:rPr lang="de-DE" altLang="de-DE" b="1" i="1" baseline="30000"/>
              <a:t>f</a:t>
            </a:r>
            <a:r>
              <a:rPr lang="de-DE" altLang="de-DE" b="1" i="1"/>
              <a:t> X </a:t>
            </a:r>
            <a:r>
              <a:rPr lang="de-DE" altLang="de-DE" b="1" i="1" baseline="30000"/>
              <a:t>ta</a:t>
            </a:r>
            <a:r>
              <a:rPr lang="de-DE" altLang="de-DE" b="1" i="1"/>
              <a:t>, in Chrobrin </a:t>
            </a:r>
            <a:r>
              <a:rPr lang="de-DE" altLang="de-DE" b="1" i="1" baseline="30000"/>
              <a:t>g 16</a:t>
            </a:r>
            <a:r>
              <a:rPr lang="de-DE" altLang="de-DE" b="1" i="1"/>
              <a:t> VII; </a:t>
            </a:r>
            <a:r>
              <a:rPr lang="it-IT" altLang="de-DE" b="1" i="1"/>
              <a:t>in Pscequiwiz </a:t>
            </a:r>
            <a:r>
              <a:rPr lang="it-IT" altLang="de-DE" b="1" i="1" baseline="30000"/>
              <a:t>h 17</a:t>
            </a:r>
            <a:r>
              <a:rPr lang="it-IT" altLang="de-DE" b="1" i="1"/>
              <a:t> VIIII; in Rosiz</a:t>
            </a:r>
            <a:r>
              <a:rPr lang="it-IT" altLang="de-DE" b="1" i="1" baseline="30000"/>
              <a:t>18</a:t>
            </a:r>
            <a:r>
              <a:rPr lang="it-IT" altLang="de-DE" b="1" i="1"/>
              <a:t> XV; in Seldiz</a:t>
            </a:r>
            <a:r>
              <a:rPr lang="it-IT" altLang="de-DE" b="1" i="1" baseline="30000"/>
              <a:t>19</a:t>
            </a:r>
            <a:r>
              <a:rPr lang="it-IT" altLang="de-DE" b="1" i="1"/>
              <a:t> XII; in Squarim </a:t>
            </a:r>
            <a:r>
              <a:rPr lang="it-IT" altLang="de-DE" b="1" i="1" baseline="30000"/>
              <a:t>i 20</a:t>
            </a:r>
            <a:r>
              <a:rPr lang="it-IT" altLang="de-DE" b="1" i="1"/>
              <a:t> XII, </a:t>
            </a:r>
            <a:r>
              <a:rPr lang="de-DE" altLang="de-DE"/>
              <a:t> </a:t>
            </a:r>
            <a:r>
              <a:rPr lang="de-DE" altLang="de-DE" b="1" i="1"/>
              <a:t>in Chozbude</a:t>
            </a:r>
            <a:r>
              <a:rPr lang="de-DE" altLang="de-DE" b="1" i="1" baseline="30000"/>
              <a:t>21</a:t>
            </a:r>
            <a:r>
              <a:rPr lang="de-DE" altLang="de-DE" b="1" i="1"/>
              <a:t> VIII; in Zechowe</a:t>
            </a:r>
            <a:r>
              <a:rPr lang="de-DE" altLang="de-DE" b="1" i="1" baseline="30000"/>
              <a:t>22</a:t>
            </a:r>
            <a:r>
              <a:rPr lang="de-DE" altLang="de-DE" b="1" i="1"/>
              <a:t> X, in Nuwendorf</a:t>
            </a:r>
            <a:r>
              <a:rPr lang="de-DE" altLang="de-DE" b="1" i="1" baseline="30000"/>
              <a:t>23</a:t>
            </a:r>
            <a:endParaRPr lang="de-DE" altLang="de-DE"/>
          </a:p>
          <a:p>
            <a:pPr marL="0" indent="0" eaLnBrk="1" hangingPunct="1">
              <a:buFont typeface="Arial" panose="020B0604020202020204" pitchFamily="34" charset="0"/>
              <a:buNone/>
            </a:pPr>
            <a:r>
              <a:rPr lang="de-DE" altLang="de-DE"/>
              <a:t>……</a:t>
            </a:r>
          </a:p>
        </p:txBody>
      </p:sp>
    </p:spTree>
  </p:cSld>
  <p:clrMapOvr>
    <a:masterClrMapping/>
  </p:clrMapOvr>
  <p:transition spd="slow">
    <p:diamon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AAE97FB-E21B-465A-8943-ACB61BD76266}"/>
              </a:ext>
            </a:extLst>
          </p:cNvPr>
          <p:cNvSpPr>
            <a:spLocks noGrp="1"/>
          </p:cNvSpPr>
          <p:nvPr>
            <p:ph idx="1"/>
          </p:nvPr>
        </p:nvSpPr>
        <p:spPr>
          <a:xfrm>
            <a:off x="142875" y="115888"/>
            <a:ext cx="8893175" cy="6742112"/>
          </a:xfrm>
        </p:spPr>
        <p:txBody>
          <a:bodyPr>
            <a:normAutofit/>
          </a:bodyPr>
          <a:lstStyle/>
          <a:p>
            <a:pPr marL="0" indent="0" eaLnBrk="1" hangingPunct="1">
              <a:lnSpc>
                <a:spcPct val="80000"/>
              </a:lnSpc>
              <a:buFont typeface="Arial" panose="020B0604020202020204" pitchFamily="34" charset="0"/>
              <a:buNone/>
            </a:pPr>
            <a:r>
              <a:rPr lang="de-DE" altLang="de-DE" sz="2400" b="1" i="1" dirty="0"/>
              <a:t>… in </a:t>
            </a:r>
            <a:r>
              <a:rPr lang="de-DE" altLang="de-DE" sz="2400" b="1" i="1" dirty="0" err="1"/>
              <a:t>Chlowe</a:t>
            </a:r>
            <a:r>
              <a:rPr lang="de-DE" altLang="de-DE" sz="2400" b="1" i="1" dirty="0"/>
              <a:t> </a:t>
            </a:r>
            <a:r>
              <a:rPr lang="de-DE" altLang="de-DE" sz="2400" b="1" i="1" baseline="30000" dirty="0"/>
              <a:t>66</a:t>
            </a:r>
            <a:r>
              <a:rPr lang="de-DE" altLang="de-DE" sz="2400" b="1" i="1" dirty="0"/>
              <a:t> VIIII; in Mechowe</a:t>
            </a:r>
            <a:r>
              <a:rPr lang="de-DE" altLang="de-DE" sz="2400" b="1" i="1" baseline="30000" dirty="0"/>
              <a:t>67</a:t>
            </a:r>
            <a:r>
              <a:rPr lang="de-DE" altLang="de-DE" sz="2400" b="1" i="1" dirty="0"/>
              <a:t> XII; in Doburmanstorf</a:t>
            </a:r>
            <a:r>
              <a:rPr lang="de-DE" altLang="de-DE" sz="2400" b="1" i="1" baseline="30000" dirty="0"/>
              <a:t>68</a:t>
            </a:r>
            <a:r>
              <a:rPr lang="de-DE" altLang="de-DE" sz="2400" b="1" i="1" dirty="0"/>
              <a:t> VII, in Rodwanistorf</a:t>
            </a:r>
            <a:r>
              <a:rPr lang="de-DE" altLang="de-DE" sz="2400" b="1" i="1" baseline="30000" dirty="0"/>
              <a:t>69</a:t>
            </a:r>
            <a:r>
              <a:rPr lang="de-DE" altLang="de-DE" sz="2400" b="1" i="1" dirty="0"/>
              <a:t> VII; in Lutoldisrod</a:t>
            </a:r>
            <a:r>
              <a:rPr lang="de-DE" altLang="de-DE" sz="2400" b="1" i="1" baseline="30000" dirty="0"/>
              <a:t>70</a:t>
            </a:r>
            <a:r>
              <a:rPr lang="de-DE" altLang="de-DE" sz="2400" b="1" i="1" dirty="0"/>
              <a:t> XXI, in </a:t>
            </a:r>
            <a:r>
              <a:rPr lang="de-DE" altLang="de-DE" sz="2400" b="1" i="1" dirty="0" err="1"/>
              <a:t>Hengistorf</a:t>
            </a:r>
            <a:r>
              <a:rPr lang="de-DE" altLang="de-DE" sz="2400" b="1" i="1" dirty="0"/>
              <a:t> </a:t>
            </a:r>
            <a:r>
              <a:rPr lang="de-DE" altLang="de-DE" sz="2400" b="1" i="1" baseline="30000" dirty="0"/>
              <a:t>w 71</a:t>
            </a:r>
            <a:r>
              <a:rPr lang="de-DE" altLang="de-DE" sz="2400" b="1" i="1" dirty="0"/>
              <a:t> VII, in Cholliz</a:t>
            </a:r>
            <a:r>
              <a:rPr lang="de-DE" altLang="de-DE" sz="2400" b="1" i="1" baseline="30000" dirty="0"/>
              <a:t>72</a:t>
            </a:r>
            <a:r>
              <a:rPr lang="de-DE" altLang="de-DE" sz="2400" b="1" i="1" dirty="0"/>
              <a:t> X; in </a:t>
            </a:r>
            <a:r>
              <a:rPr lang="de-DE" altLang="de-DE" sz="2400" b="1" i="1" dirty="0">
                <a:solidFill>
                  <a:srgbClr val="00B050"/>
                </a:solidFill>
              </a:rPr>
              <a:t>Thethowe</a:t>
            </a:r>
            <a:r>
              <a:rPr lang="de-DE" altLang="de-DE" sz="2400" b="1" i="1" baseline="30000" dirty="0">
                <a:solidFill>
                  <a:srgbClr val="00B050"/>
                </a:solidFill>
              </a:rPr>
              <a:t>73</a:t>
            </a:r>
            <a:r>
              <a:rPr lang="de-DE" altLang="de-DE" sz="2400" b="1" i="1" dirty="0"/>
              <a:t> XXI, in Budowliz</a:t>
            </a:r>
            <a:r>
              <a:rPr lang="de-DE" altLang="de-DE" sz="2400" b="1" i="1" baseline="30000" dirty="0"/>
              <a:t>74 </a:t>
            </a:r>
            <a:r>
              <a:rPr lang="de-DE" altLang="de-DE" sz="2400" b="1" i="1" dirty="0"/>
              <a:t>XIIII, </a:t>
            </a:r>
            <a:r>
              <a:rPr lang="it-IT" altLang="de-DE" sz="2400" b="1" i="1" dirty="0"/>
              <a:t>in Culscowe</a:t>
            </a:r>
            <a:r>
              <a:rPr lang="it-IT" altLang="de-DE" sz="2400" b="1" i="1" baseline="30000" dirty="0"/>
              <a:t>75</a:t>
            </a:r>
            <a:r>
              <a:rPr lang="it-IT" altLang="de-DE" sz="2400" b="1" i="1" dirty="0"/>
              <a:t> XVIII, in Lom</a:t>
            </a:r>
            <a:r>
              <a:rPr lang="it-IT" altLang="de-DE" sz="2400" b="1" i="1" baseline="30000" dirty="0"/>
              <a:t>76</a:t>
            </a:r>
            <a:r>
              <a:rPr lang="it-IT" altLang="de-DE" sz="2400" b="1" i="1" dirty="0"/>
              <a:t> XII; …</a:t>
            </a:r>
          </a:p>
          <a:p>
            <a:pPr marL="0" indent="0" eaLnBrk="1" hangingPunct="1">
              <a:lnSpc>
                <a:spcPct val="80000"/>
              </a:lnSpc>
              <a:buFont typeface="Arial" panose="020B0604020202020204" pitchFamily="34" charset="0"/>
              <a:buNone/>
            </a:pPr>
            <a:endParaRPr lang="it-IT" altLang="de-DE" sz="1500" b="1" i="1" dirty="0"/>
          </a:p>
          <a:p>
            <a:pPr marL="0" indent="0" eaLnBrk="1" hangingPunct="1">
              <a:lnSpc>
                <a:spcPct val="80000"/>
              </a:lnSpc>
              <a:buFont typeface="Arial" panose="020B0604020202020204" pitchFamily="34" charset="0"/>
              <a:buNone/>
            </a:pPr>
            <a:r>
              <a:rPr lang="de-DE" altLang="de-DE" sz="2000" i="1" dirty="0"/>
              <a:t>66 </a:t>
            </a:r>
            <a:r>
              <a:rPr lang="de-DE" altLang="de-DE" sz="2000" b="1" i="1" dirty="0" err="1"/>
              <a:t>Gieba</a:t>
            </a:r>
            <a:r>
              <a:rPr lang="de-DE" altLang="de-DE" sz="2000" i="1" dirty="0"/>
              <a:t> NO Gößnitz. </a:t>
            </a:r>
            <a:endParaRPr lang="de-DE" altLang="de-DE" sz="2000" dirty="0"/>
          </a:p>
          <a:p>
            <a:pPr marL="0" indent="0" eaLnBrk="1" hangingPunct="1">
              <a:lnSpc>
                <a:spcPct val="80000"/>
              </a:lnSpc>
              <a:buFont typeface="Arial" panose="020B0604020202020204" pitchFamily="34" charset="0"/>
              <a:buNone/>
            </a:pPr>
            <a:r>
              <a:rPr lang="de-DE" altLang="de-DE" sz="2000" i="1" dirty="0"/>
              <a:t>67 </a:t>
            </a:r>
            <a:r>
              <a:rPr lang="de-DE" altLang="de-DE" sz="2000" b="1" i="1" dirty="0"/>
              <a:t>Groß- u. </a:t>
            </a:r>
            <a:r>
              <a:rPr lang="de-DE" altLang="de-DE" sz="2000" b="1" i="1" dirty="0" err="1"/>
              <a:t>Kleinmecka</a:t>
            </a:r>
            <a:r>
              <a:rPr lang="de-DE" altLang="de-DE" sz="2000" b="1" i="1" dirty="0"/>
              <a:t> </a:t>
            </a:r>
            <a:r>
              <a:rPr lang="de-DE" altLang="de-DE" sz="2000" i="1" dirty="0"/>
              <a:t>NO Gößnitz. </a:t>
            </a:r>
            <a:endParaRPr lang="de-DE" altLang="de-DE" sz="2000" dirty="0"/>
          </a:p>
          <a:p>
            <a:pPr marL="0" indent="0" eaLnBrk="1" hangingPunct="1">
              <a:lnSpc>
                <a:spcPct val="80000"/>
              </a:lnSpc>
              <a:buFont typeface="Arial" panose="020B0604020202020204" pitchFamily="34" charset="0"/>
              <a:buNone/>
            </a:pPr>
            <a:r>
              <a:rPr lang="de-DE" altLang="de-DE" sz="2000" i="1" dirty="0"/>
              <a:t>68 Wg. </a:t>
            </a:r>
            <a:r>
              <a:rPr lang="de-DE" altLang="de-DE" sz="2000" b="1" i="1" dirty="0" err="1"/>
              <a:t>Rossendorf</a:t>
            </a:r>
            <a:r>
              <a:rPr lang="de-DE" altLang="de-DE" sz="2000" i="1" dirty="0"/>
              <a:t> in Flur Koblenz (J. u. E. </a:t>
            </a:r>
            <a:r>
              <a:rPr lang="de-DE" altLang="de-DE" sz="2000" i="1" dirty="0" err="1"/>
              <a:t>Löbe</a:t>
            </a:r>
            <a:r>
              <a:rPr lang="de-DE" altLang="de-DE" sz="2000" i="1" dirty="0"/>
              <a:t>, GKS. II S. 197) oder Ober- bzw. </a:t>
            </a:r>
            <a:r>
              <a:rPr lang="de-DE" altLang="de-DE" sz="2000" i="1" dirty="0" err="1"/>
              <a:t>Niederarnsdorf</a:t>
            </a:r>
            <a:r>
              <a:rPr lang="de-DE" altLang="de-DE" sz="2000" i="1" dirty="0"/>
              <a:t> (14. Jh. Albrechtsdorf, </a:t>
            </a:r>
            <a:r>
              <a:rPr lang="de-DE" altLang="de-DE" sz="2000" i="1" dirty="0" err="1"/>
              <a:t>Arnoldisdorf</a:t>
            </a:r>
            <a:r>
              <a:rPr lang="de-DE" altLang="de-DE" sz="2000" i="1" dirty="0"/>
              <a:t>: </a:t>
            </a:r>
            <a:r>
              <a:rPr lang="de-DE" altLang="de-DE" sz="2000" i="1" dirty="0" err="1"/>
              <a:t>Beschorner</a:t>
            </a:r>
            <a:r>
              <a:rPr lang="de-DE" altLang="de-DE" sz="2000" i="1" dirty="0"/>
              <a:t>, </a:t>
            </a:r>
            <a:r>
              <a:rPr lang="de-DE" altLang="de-DE" sz="2000" i="1" dirty="0" err="1"/>
              <a:t>Registrum</a:t>
            </a:r>
            <a:r>
              <a:rPr lang="de-DE" altLang="de-DE" sz="2000" i="1" dirty="0"/>
              <a:t> S. 469) ? </a:t>
            </a:r>
            <a:endParaRPr lang="de-DE" altLang="de-DE" sz="2000" dirty="0"/>
          </a:p>
          <a:p>
            <a:pPr marL="0" indent="0" eaLnBrk="1" hangingPunct="1">
              <a:lnSpc>
                <a:spcPct val="80000"/>
              </a:lnSpc>
              <a:buFont typeface="Arial" panose="020B0604020202020204" pitchFamily="34" charset="0"/>
              <a:buNone/>
            </a:pPr>
            <a:r>
              <a:rPr lang="de-DE" altLang="de-DE" sz="2000" i="1" dirty="0"/>
              <a:t>69 </a:t>
            </a:r>
            <a:r>
              <a:rPr lang="de-DE" altLang="de-DE" sz="2000" b="1" i="1" dirty="0" err="1"/>
              <a:t>Runsdorf</a:t>
            </a:r>
            <a:r>
              <a:rPr lang="de-DE" altLang="de-DE" sz="2000" i="1" dirty="0"/>
              <a:t> NO Gößnitz. </a:t>
            </a:r>
            <a:endParaRPr lang="de-DE" altLang="de-DE" sz="2000" dirty="0"/>
          </a:p>
          <a:p>
            <a:pPr marL="0" indent="0" eaLnBrk="1" hangingPunct="1">
              <a:lnSpc>
                <a:spcPct val="80000"/>
              </a:lnSpc>
              <a:buFont typeface="Arial" panose="020B0604020202020204" pitchFamily="34" charset="0"/>
              <a:buNone/>
            </a:pPr>
            <a:r>
              <a:rPr lang="de-DE" altLang="de-DE" sz="2000" i="1" dirty="0"/>
              <a:t>70 </a:t>
            </a:r>
            <a:r>
              <a:rPr lang="de-DE" altLang="de-DE" sz="2000" b="1" i="1" dirty="0" err="1"/>
              <a:t>Zumroda</a:t>
            </a:r>
            <a:r>
              <a:rPr lang="de-DE" altLang="de-DE" sz="2000" b="1" i="1" dirty="0"/>
              <a:t> </a:t>
            </a:r>
            <a:r>
              <a:rPr lang="de-DE" altLang="de-DE" sz="2000" i="1" dirty="0"/>
              <a:t>ONO Gößnitz. </a:t>
            </a:r>
            <a:endParaRPr lang="de-DE" altLang="de-DE" sz="2000" dirty="0"/>
          </a:p>
          <a:p>
            <a:pPr marL="0" indent="0" eaLnBrk="1" hangingPunct="1">
              <a:lnSpc>
                <a:spcPct val="80000"/>
              </a:lnSpc>
              <a:buFont typeface="Arial" panose="020B0604020202020204" pitchFamily="34" charset="0"/>
              <a:buNone/>
            </a:pPr>
            <a:r>
              <a:rPr lang="de-DE" altLang="de-DE" sz="2000" i="1" dirty="0"/>
              <a:t>71 Unbestimmt. Vielleicht die Wg. </a:t>
            </a:r>
            <a:r>
              <a:rPr lang="de-DE" altLang="de-DE" sz="2000" i="1" dirty="0" err="1"/>
              <a:t>Herrnsdorf</a:t>
            </a:r>
            <a:r>
              <a:rPr lang="de-DE" altLang="de-DE" sz="2000" i="1" dirty="0"/>
              <a:t> zw. </a:t>
            </a:r>
            <a:r>
              <a:rPr lang="de-DE" altLang="de-DE" sz="2000" i="1" dirty="0" err="1"/>
              <a:t>Remse</a:t>
            </a:r>
            <a:r>
              <a:rPr lang="de-DE" altLang="de-DE" sz="2000" i="1" dirty="0"/>
              <a:t>, </a:t>
            </a:r>
            <a:r>
              <a:rPr lang="de-DE" altLang="de-DE" sz="2000" i="1" dirty="0" err="1"/>
              <a:t>Pfaffroda</a:t>
            </a:r>
            <a:r>
              <a:rPr lang="de-DE" altLang="de-DE" sz="2000" i="1" dirty="0"/>
              <a:t> u. </a:t>
            </a:r>
            <a:r>
              <a:rPr lang="de-DE" altLang="de-DE" sz="2000" i="1" dirty="0" err="1"/>
              <a:t>Weidensdorf</a:t>
            </a:r>
            <a:r>
              <a:rPr lang="de-DE" altLang="de-DE" sz="2000" i="1" dirty="0"/>
              <a:t> (Dost, Die wüsten Marken im </a:t>
            </a:r>
            <a:r>
              <a:rPr lang="de-DE" altLang="de-DE" sz="2000" i="1" dirty="0" err="1"/>
              <a:t>Schönburgischen</a:t>
            </a:r>
            <a:r>
              <a:rPr lang="de-DE" altLang="de-DE" sz="2000" i="1" dirty="0"/>
              <a:t>, </a:t>
            </a:r>
            <a:r>
              <a:rPr lang="de-DE" altLang="de-DE" sz="2000" i="1" dirty="0" err="1"/>
              <a:t>Schönb</a:t>
            </a:r>
            <a:r>
              <a:rPr lang="de-DE" altLang="de-DE" sz="2000" i="1" dirty="0"/>
              <a:t>. </a:t>
            </a:r>
            <a:r>
              <a:rPr lang="de-DE" altLang="de-DE" sz="2000" i="1" dirty="0" err="1"/>
              <a:t>Geschbll</a:t>
            </a:r>
            <a:r>
              <a:rPr lang="de-DE" altLang="de-DE" sz="2000" i="1" dirty="0"/>
              <a:t>. I S. 197) 7 oder </a:t>
            </a:r>
            <a:r>
              <a:rPr lang="de-DE" altLang="de-DE" sz="2000" i="1" dirty="0" err="1"/>
              <a:t>Gösdorf</a:t>
            </a:r>
            <a:r>
              <a:rPr lang="de-DE" altLang="de-DE" sz="2000" i="1" dirty="0"/>
              <a:t> (1336 Go(e)</a:t>
            </a:r>
            <a:r>
              <a:rPr lang="de-DE" altLang="de-DE" sz="2000" i="1" dirty="0" err="1"/>
              <a:t>swinsdorf</a:t>
            </a:r>
            <a:r>
              <a:rPr lang="de-DE" altLang="de-DE" sz="2000" i="1" dirty="0"/>
              <a:t>, </a:t>
            </a:r>
            <a:r>
              <a:rPr lang="de-DE" altLang="de-DE" sz="2000" i="1" dirty="0" err="1"/>
              <a:t>Beschorner</a:t>
            </a:r>
            <a:r>
              <a:rPr lang="de-DE" altLang="de-DE" sz="2000" i="1" dirty="0"/>
              <a:t>, </a:t>
            </a:r>
            <a:r>
              <a:rPr lang="de-DE" altLang="de-DE" sz="2000" i="1" dirty="0" err="1"/>
              <a:t>Registrum</a:t>
            </a:r>
            <a:r>
              <a:rPr lang="de-DE" altLang="de-DE" sz="2000" i="1" dirty="0"/>
              <a:t> S. 416) ? (nach dem neueren Stand der Forschung scheint klar zu sein, dass hier das heutige </a:t>
            </a:r>
            <a:r>
              <a:rPr lang="de-DE" altLang="de-DE" sz="2000" b="1" i="1" dirty="0" err="1"/>
              <a:t>Pfarrsdorf</a:t>
            </a:r>
            <a:r>
              <a:rPr lang="de-DE" altLang="de-DE" sz="2000" b="1" i="1" dirty="0"/>
              <a:t> </a:t>
            </a:r>
            <a:r>
              <a:rPr lang="de-DE" altLang="de-DE" sz="2000" i="1" dirty="0"/>
              <a:t>gemeint ist; 1448 </a:t>
            </a:r>
            <a:r>
              <a:rPr lang="de-DE" altLang="de-DE" sz="2000" i="1" dirty="0" err="1"/>
              <a:t>Pfersdorf</a:t>
            </a:r>
            <a:r>
              <a:rPr lang="de-DE" altLang="de-DE" sz="2000" i="1" dirty="0"/>
              <a:t>; mhd. </a:t>
            </a:r>
            <a:r>
              <a:rPr lang="de-DE" altLang="de-DE" sz="2000" i="1" dirty="0" err="1"/>
              <a:t>heng</a:t>
            </a:r>
            <a:r>
              <a:rPr lang="de-DE" altLang="de-DE" sz="2000" i="1" dirty="0"/>
              <a:t>(e)</a:t>
            </a:r>
            <a:r>
              <a:rPr lang="de-DE" altLang="de-DE" sz="2000" i="1" dirty="0" err="1"/>
              <a:t>st</a:t>
            </a:r>
            <a:r>
              <a:rPr lang="de-DE" altLang="de-DE" sz="2000" i="1" dirty="0"/>
              <a:t> 'Hengst, später </a:t>
            </a:r>
            <a:r>
              <a:rPr lang="de-DE" altLang="de-DE" sz="2000" i="1" dirty="0" err="1"/>
              <a:t>pfert</a:t>
            </a:r>
            <a:r>
              <a:rPr lang="de-DE" altLang="de-DE" sz="2000" i="1" dirty="0"/>
              <a:t>, *Pferd'; Da der Plural von Pferde in der Mundart „(B)fahre“ lautet, deutete man (irrtümlich) „Pfarre“ = Pfarrei hinein; </a:t>
            </a:r>
            <a:r>
              <a:rPr lang="de-DE" altLang="de-DE" sz="2000" i="1" dirty="0" err="1"/>
              <a:t>JKrause</a:t>
            </a:r>
            <a:endParaRPr lang="de-DE" altLang="de-DE" sz="2000" dirty="0"/>
          </a:p>
          <a:p>
            <a:pPr marL="0" indent="0" eaLnBrk="1" hangingPunct="1">
              <a:lnSpc>
                <a:spcPct val="80000"/>
              </a:lnSpc>
              <a:buFont typeface="Arial" panose="020B0604020202020204" pitchFamily="34" charset="0"/>
              <a:buNone/>
            </a:pPr>
            <a:r>
              <a:rPr lang="it-IT" altLang="de-DE" sz="2000" i="1" dirty="0"/>
              <a:t>72 </a:t>
            </a:r>
            <a:r>
              <a:rPr lang="it-IT" altLang="de-DE" sz="2000" b="1" i="1" dirty="0" err="1"/>
              <a:t>Koblenz</a:t>
            </a:r>
            <a:r>
              <a:rPr lang="it-IT" altLang="de-DE" sz="2000" b="1" i="1" dirty="0"/>
              <a:t> </a:t>
            </a:r>
            <a:r>
              <a:rPr lang="it-IT" altLang="de-DE" sz="2000" i="1" dirty="0"/>
              <a:t>ONO </a:t>
            </a:r>
            <a:r>
              <a:rPr lang="it-IT" altLang="de-DE" sz="2000" i="1" dirty="0" err="1"/>
              <a:t>Gößnitz</a:t>
            </a:r>
            <a:r>
              <a:rPr lang="it-IT" altLang="de-DE" sz="2000" i="1" dirty="0"/>
              <a:t>. </a:t>
            </a:r>
            <a:endParaRPr lang="de-DE" altLang="de-DE" sz="2000" dirty="0"/>
          </a:p>
          <a:p>
            <a:pPr marL="0" indent="0" eaLnBrk="1" hangingPunct="1">
              <a:lnSpc>
                <a:spcPct val="80000"/>
              </a:lnSpc>
              <a:buFont typeface="Arial" panose="020B0604020202020204" pitchFamily="34" charset="0"/>
              <a:buNone/>
            </a:pPr>
            <a:r>
              <a:rPr lang="it-IT" altLang="de-DE" sz="2000" b="1" i="1" dirty="0">
                <a:solidFill>
                  <a:srgbClr val="00B050"/>
                </a:solidFill>
              </a:rPr>
              <a:t>73 </a:t>
            </a:r>
            <a:r>
              <a:rPr lang="it-IT" altLang="de-DE" sz="2000" b="1" i="1" dirty="0" err="1">
                <a:solidFill>
                  <a:srgbClr val="00B050"/>
                </a:solidFill>
              </a:rPr>
              <a:t>Tettau</a:t>
            </a:r>
            <a:r>
              <a:rPr lang="it-IT" altLang="de-DE" sz="2000" b="1" i="1" dirty="0">
                <a:solidFill>
                  <a:srgbClr val="00B050"/>
                </a:solidFill>
              </a:rPr>
              <a:t> O </a:t>
            </a:r>
            <a:r>
              <a:rPr lang="it-IT" altLang="de-DE" sz="2000" b="1" i="1" dirty="0" err="1">
                <a:solidFill>
                  <a:srgbClr val="00B050"/>
                </a:solidFill>
              </a:rPr>
              <a:t>Gößnitz</a:t>
            </a:r>
            <a:r>
              <a:rPr lang="it-IT" altLang="de-DE" sz="2000" b="1" i="1" dirty="0">
                <a:solidFill>
                  <a:srgbClr val="00B050"/>
                </a:solidFill>
              </a:rPr>
              <a:t>. </a:t>
            </a:r>
            <a:endParaRPr lang="de-DE" altLang="de-DE" sz="2000" b="1" dirty="0">
              <a:solidFill>
                <a:srgbClr val="00B050"/>
              </a:solidFill>
            </a:endParaRPr>
          </a:p>
          <a:p>
            <a:pPr marL="0" indent="0" eaLnBrk="1" hangingPunct="1">
              <a:lnSpc>
                <a:spcPct val="80000"/>
              </a:lnSpc>
              <a:buFont typeface="Arial" panose="020B0604020202020204" pitchFamily="34" charset="0"/>
              <a:buNone/>
            </a:pPr>
            <a:r>
              <a:rPr lang="de-DE" altLang="de-DE" sz="2000" i="1" dirty="0"/>
              <a:t>74 </a:t>
            </a:r>
            <a:r>
              <a:rPr lang="de-DE" altLang="de-DE" sz="2000" b="1" i="1" dirty="0"/>
              <a:t>Podelwitz</a:t>
            </a:r>
            <a:r>
              <a:rPr lang="de-DE" altLang="de-DE" sz="2000" i="1" dirty="0"/>
              <a:t> NO Gößnitz. </a:t>
            </a:r>
            <a:endParaRPr lang="de-DE" altLang="de-DE" sz="2000" dirty="0"/>
          </a:p>
          <a:p>
            <a:pPr marL="0" indent="0" eaLnBrk="1" hangingPunct="1">
              <a:lnSpc>
                <a:spcPct val="80000"/>
              </a:lnSpc>
              <a:buFont typeface="Arial" panose="020B0604020202020204" pitchFamily="34" charset="0"/>
              <a:buNone/>
            </a:pPr>
            <a:r>
              <a:rPr lang="de-DE" altLang="de-DE" sz="2000" i="1" dirty="0"/>
              <a:t>75 </a:t>
            </a:r>
            <a:r>
              <a:rPr lang="de-DE" altLang="de-DE" sz="2000" b="1" i="1" dirty="0"/>
              <a:t>Goldschau </a:t>
            </a:r>
            <a:r>
              <a:rPr lang="de-DE" altLang="de-DE" sz="2000" i="1" dirty="0"/>
              <a:t>NNO Gößnitz. </a:t>
            </a:r>
            <a:endParaRPr lang="de-DE" altLang="de-DE" sz="2000" dirty="0"/>
          </a:p>
          <a:p>
            <a:pPr marL="0" indent="0" eaLnBrk="1" hangingPunct="1">
              <a:lnSpc>
                <a:spcPct val="80000"/>
              </a:lnSpc>
              <a:buFont typeface="Arial" panose="020B0604020202020204" pitchFamily="34" charset="0"/>
              <a:buNone/>
            </a:pPr>
            <a:r>
              <a:rPr lang="de-DE" altLang="de-DE" sz="2000" i="1" dirty="0"/>
              <a:t>76 </a:t>
            </a:r>
            <a:r>
              <a:rPr lang="de-DE" altLang="de-DE" sz="2000" b="1" i="1" dirty="0" err="1"/>
              <a:t>Löhmigen</a:t>
            </a:r>
            <a:r>
              <a:rPr lang="de-DE" altLang="de-DE" sz="2000" i="1" dirty="0"/>
              <a:t> N Gößnitz. </a:t>
            </a:r>
            <a:endParaRPr lang="de-DE" altLang="de-DE" sz="2000" dirty="0"/>
          </a:p>
        </p:txBody>
      </p:sp>
    </p:spTree>
  </p:cSld>
  <p:clrMapOvr>
    <a:masterClrMapping/>
  </p:clrMapOvr>
  <p:transition spd="slow">
    <p:diamon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a:extLst>
              <a:ext uri="{FF2B5EF4-FFF2-40B4-BE49-F238E27FC236}">
                <a16:creationId xmlns:a16="http://schemas.microsoft.com/office/drawing/2014/main" id="{E49CDC39-8565-45CF-8040-10F17FA5272B}"/>
              </a:ext>
            </a:extLst>
          </p:cNvPr>
          <p:cNvSpPr>
            <a:spLocks noChangeArrowheads="1"/>
          </p:cNvSpPr>
          <p:nvPr/>
        </p:nvSpPr>
        <p:spPr bwMode="auto">
          <a:xfrm>
            <a:off x="1151756" y="2060848"/>
            <a:ext cx="6840487"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altLang="de-DE" sz="2800" b="1" dirty="0">
                <a:solidFill>
                  <a:srgbClr val="00B050"/>
                </a:solidFill>
              </a:rPr>
              <a:t>Tettau (als DORF) </a:t>
            </a:r>
            <a:r>
              <a:rPr lang="de-DE" altLang="de-DE" sz="2800" b="1" dirty="0"/>
              <a:t>und ein Großteil der in der Urkunde genannten anderen Dörfer werden zum ersten Mal erwähnt, </a:t>
            </a:r>
          </a:p>
          <a:p>
            <a:r>
              <a:rPr lang="de-DE" altLang="de-DE" sz="2800" b="1" dirty="0"/>
              <a:t>und sie könnten alle mal gemeinsam feiern !</a:t>
            </a:r>
          </a:p>
        </p:txBody>
      </p:sp>
    </p:spTree>
  </p:cSld>
  <p:clrMapOvr>
    <a:masterClrMapping/>
  </p:clrMapOvr>
  <p:transition spd="slow">
    <p:diamond/>
  </p:transition>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1952</Words>
  <Application>Microsoft Office PowerPoint</Application>
  <PresentationFormat>Bildschirmpräsentation (4:3)</PresentationFormat>
  <Paragraphs>115</Paragraphs>
  <Slides>18</Slides>
  <Notes>1</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18</vt:i4>
      </vt:variant>
    </vt:vector>
  </HeadingPairs>
  <TitlesOfParts>
    <vt:vector size="21" baseType="lpstr">
      <vt:lpstr>Arial</vt:lpstr>
      <vt:lpstr>Calibri</vt:lpstr>
      <vt:lpstr>Larissa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Joachim Krause</dc:creator>
  <cp:lastModifiedBy>Joachim Krause</cp:lastModifiedBy>
  <cp:revision>18</cp:revision>
  <dcterms:created xsi:type="dcterms:W3CDTF">2020-02-06T13:03:25Z</dcterms:created>
  <dcterms:modified xsi:type="dcterms:W3CDTF">2020-03-11T16:33:57Z</dcterms:modified>
</cp:coreProperties>
</file>