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7"/>
  </p:notesMasterIdLst>
  <p:sldIdLst>
    <p:sldId id="256" r:id="rId2"/>
    <p:sldId id="299" r:id="rId3"/>
    <p:sldId id="295" r:id="rId4"/>
    <p:sldId id="257" r:id="rId5"/>
    <p:sldId id="260" r:id="rId6"/>
    <p:sldId id="261" r:id="rId7"/>
    <p:sldId id="301" r:id="rId8"/>
    <p:sldId id="258" r:id="rId9"/>
    <p:sldId id="259" r:id="rId10"/>
    <p:sldId id="263" r:id="rId11"/>
    <p:sldId id="293" r:id="rId12"/>
    <p:sldId id="292" r:id="rId13"/>
    <p:sldId id="291" r:id="rId14"/>
    <p:sldId id="264" r:id="rId15"/>
    <p:sldId id="265" r:id="rId16"/>
    <p:sldId id="294" r:id="rId17"/>
    <p:sldId id="266" r:id="rId18"/>
    <p:sldId id="268" r:id="rId19"/>
    <p:sldId id="267" r:id="rId20"/>
    <p:sldId id="269" r:id="rId21"/>
    <p:sldId id="270" r:id="rId22"/>
    <p:sldId id="271" r:id="rId23"/>
    <p:sldId id="272" r:id="rId24"/>
    <p:sldId id="273" r:id="rId25"/>
    <p:sldId id="274" r:id="rId26"/>
    <p:sldId id="275" r:id="rId27"/>
    <p:sldId id="276" r:id="rId28"/>
    <p:sldId id="298" r:id="rId29"/>
    <p:sldId id="277" r:id="rId30"/>
    <p:sldId id="278" r:id="rId31"/>
    <p:sldId id="279" r:id="rId32"/>
    <p:sldId id="280" r:id="rId33"/>
    <p:sldId id="281" r:id="rId34"/>
    <p:sldId id="282" r:id="rId35"/>
    <p:sldId id="283" r:id="rId36"/>
    <p:sldId id="284" r:id="rId37"/>
    <p:sldId id="296" r:id="rId38"/>
    <p:sldId id="297" r:id="rId39"/>
    <p:sldId id="285" r:id="rId40"/>
    <p:sldId id="286" r:id="rId41"/>
    <p:sldId id="287" r:id="rId42"/>
    <p:sldId id="288" r:id="rId43"/>
    <p:sldId id="289" r:id="rId44"/>
    <p:sldId id="290" r:id="rId45"/>
    <p:sldId id="300" r:id="rId46"/>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11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2B7AD8AD-CF5E-4609-8A80-7FB8FEB6F6D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de-DE" altLang="de-DE"/>
          </a:p>
        </p:txBody>
      </p:sp>
      <p:sp>
        <p:nvSpPr>
          <p:cNvPr id="60419" name="Rectangle 3">
            <a:extLst>
              <a:ext uri="{FF2B5EF4-FFF2-40B4-BE49-F238E27FC236}">
                <a16:creationId xmlns:a16="http://schemas.microsoft.com/office/drawing/2014/main" id="{2E25847E-E3C0-424C-B679-DD4E456D16E6}"/>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fld id="{5976BB71-305B-463D-A6F3-DBC6AC49DD6E}" type="datetimeFigureOut">
              <a:rPr lang="de-DE" altLang="de-DE"/>
              <a:pPr/>
              <a:t>20.02.2020</a:t>
            </a:fld>
            <a:endParaRPr lang="de-DE" altLang="de-DE"/>
          </a:p>
        </p:txBody>
      </p:sp>
      <p:sp>
        <p:nvSpPr>
          <p:cNvPr id="60420" name="Rectangle 4">
            <a:extLst>
              <a:ext uri="{FF2B5EF4-FFF2-40B4-BE49-F238E27FC236}">
                <a16:creationId xmlns:a16="http://schemas.microsoft.com/office/drawing/2014/main" id="{9DA0A362-4323-48BC-A7E9-1E5746776E7D}"/>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0421" name="Rectangle 5">
            <a:extLst>
              <a:ext uri="{FF2B5EF4-FFF2-40B4-BE49-F238E27FC236}">
                <a16:creationId xmlns:a16="http://schemas.microsoft.com/office/drawing/2014/main" id="{5B6803C7-6EC2-49B0-863C-4B9E21163785}"/>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60422" name="Rectangle 6">
            <a:extLst>
              <a:ext uri="{FF2B5EF4-FFF2-40B4-BE49-F238E27FC236}">
                <a16:creationId xmlns:a16="http://schemas.microsoft.com/office/drawing/2014/main" id="{5D3C382B-5078-4D9E-95E2-35D261705629}"/>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de-DE" altLang="de-DE"/>
          </a:p>
        </p:txBody>
      </p:sp>
      <p:sp>
        <p:nvSpPr>
          <p:cNvPr id="60423" name="Rectangle 7">
            <a:extLst>
              <a:ext uri="{FF2B5EF4-FFF2-40B4-BE49-F238E27FC236}">
                <a16:creationId xmlns:a16="http://schemas.microsoft.com/office/drawing/2014/main" id="{859D7994-B52F-4E25-AFC5-69A1104812BC}"/>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831AA688-2F55-449F-A07F-1430DAEF6921}" type="slidenum">
              <a:rPr lang="de-DE" altLang="de-DE"/>
              <a:pPr/>
              <a:t>‹Nr.›</a:t>
            </a:fld>
            <a:endParaRPr lang="de-DE" alt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anose="020F0502020204030204" pitchFamily="34" charset="0"/>
        <a:ea typeface="+mn-ea"/>
        <a:cs typeface="+mn-cs"/>
      </a:defRPr>
    </a:lvl1pPr>
    <a:lvl2pPr marL="457200" algn="l" rtl="0" fontAlgn="base">
      <a:spcBef>
        <a:spcPct val="30000"/>
      </a:spcBef>
      <a:spcAft>
        <a:spcPct val="0"/>
      </a:spcAft>
      <a:defRPr sz="1200" kern="1200">
        <a:solidFill>
          <a:schemeClr val="tx1"/>
        </a:solidFill>
        <a:latin typeface="Calibri" panose="020F0502020204030204" pitchFamily="34" charset="0"/>
        <a:ea typeface="+mn-ea"/>
        <a:cs typeface="+mn-cs"/>
      </a:defRPr>
    </a:lvl2pPr>
    <a:lvl3pPr marL="914400" algn="l" rtl="0" fontAlgn="base">
      <a:spcBef>
        <a:spcPct val="30000"/>
      </a:spcBef>
      <a:spcAft>
        <a:spcPct val="0"/>
      </a:spcAft>
      <a:defRPr sz="1200" kern="1200">
        <a:solidFill>
          <a:schemeClr val="tx1"/>
        </a:solidFill>
        <a:latin typeface="Calibri" panose="020F0502020204030204" pitchFamily="34" charset="0"/>
        <a:ea typeface="+mn-ea"/>
        <a:cs typeface="+mn-cs"/>
      </a:defRPr>
    </a:lvl3pPr>
    <a:lvl4pPr marL="1371600" algn="l" rtl="0" fontAlgn="base">
      <a:spcBef>
        <a:spcPct val="30000"/>
      </a:spcBef>
      <a:spcAft>
        <a:spcPct val="0"/>
      </a:spcAft>
      <a:defRPr sz="1200" kern="1200">
        <a:solidFill>
          <a:schemeClr val="tx1"/>
        </a:solidFill>
        <a:latin typeface="Calibri" panose="020F0502020204030204" pitchFamily="34" charset="0"/>
        <a:ea typeface="+mn-ea"/>
        <a:cs typeface="+mn-cs"/>
      </a:defRPr>
    </a:lvl4pPr>
    <a:lvl5pPr marL="1828800" algn="l" rtl="0" fontAlgn="base">
      <a:spcBef>
        <a:spcPct val="30000"/>
      </a:spcBef>
      <a:spcAft>
        <a:spcPct val="0"/>
      </a:spcAft>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4" name="Datumsplatzhalter 3">
            <a:extLst>
              <a:ext uri="{FF2B5EF4-FFF2-40B4-BE49-F238E27FC236}">
                <a16:creationId xmlns:a16="http://schemas.microsoft.com/office/drawing/2014/main" id="{0BDF522B-DBAC-438B-B2B5-6476D49E6EBC}"/>
              </a:ext>
            </a:extLst>
          </p:cNvPr>
          <p:cNvSpPr>
            <a:spLocks noGrp="1"/>
          </p:cNvSpPr>
          <p:nvPr>
            <p:ph type="dt" sz="half" idx="10"/>
          </p:nvPr>
        </p:nvSpPr>
        <p:spPr/>
        <p:txBody>
          <a:bodyPr/>
          <a:lstStyle>
            <a:lvl1pPr>
              <a:defRPr/>
            </a:lvl1pPr>
          </a:lstStyle>
          <a:p>
            <a:pPr>
              <a:defRPr/>
            </a:pPr>
            <a:fld id="{858704C8-6C88-4D89-9FDD-070C0D3D8F2A}" type="datetime1">
              <a:rPr lang="de-DE"/>
              <a:pPr>
                <a:defRPr/>
              </a:pPr>
              <a:t>20.02.2020</a:t>
            </a:fld>
            <a:endParaRPr lang="de-DE"/>
          </a:p>
        </p:txBody>
      </p:sp>
      <p:sp>
        <p:nvSpPr>
          <p:cNvPr id="5" name="Fußzeilenplatzhalter 4">
            <a:extLst>
              <a:ext uri="{FF2B5EF4-FFF2-40B4-BE49-F238E27FC236}">
                <a16:creationId xmlns:a16="http://schemas.microsoft.com/office/drawing/2014/main" id="{1BD15116-3EE7-4469-B908-57ACDCD1A7C0}"/>
              </a:ext>
            </a:extLst>
          </p:cNvPr>
          <p:cNvSpPr>
            <a:spLocks noGrp="1"/>
          </p:cNvSpPr>
          <p:nvPr>
            <p:ph type="ftr" sz="quarter" idx="11"/>
          </p:nvPr>
        </p:nvSpPr>
        <p:spPr/>
        <p:txBody>
          <a:bodyPr/>
          <a:lstStyle>
            <a:lvl1pPr>
              <a:defRPr/>
            </a:lvl1pPr>
          </a:lstStyle>
          <a:p>
            <a:endParaRPr lang="de-DE" altLang="de-DE"/>
          </a:p>
        </p:txBody>
      </p:sp>
      <p:sp>
        <p:nvSpPr>
          <p:cNvPr id="6" name="Foliennummernplatzhalter 5">
            <a:extLst>
              <a:ext uri="{FF2B5EF4-FFF2-40B4-BE49-F238E27FC236}">
                <a16:creationId xmlns:a16="http://schemas.microsoft.com/office/drawing/2014/main" id="{86C9D32D-019F-48A7-B4FA-6EA1247A18BF}"/>
              </a:ext>
            </a:extLst>
          </p:cNvPr>
          <p:cNvSpPr>
            <a:spLocks noGrp="1"/>
          </p:cNvSpPr>
          <p:nvPr>
            <p:ph type="sldNum" sz="quarter" idx="12"/>
          </p:nvPr>
        </p:nvSpPr>
        <p:spPr/>
        <p:txBody>
          <a:bodyPr/>
          <a:lstStyle>
            <a:lvl1pPr>
              <a:defRPr/>
            </a:lvl1pPr>
          </a:lstStyle>
          <a:p>
            <a:fld id="{13AEC5A1-7CC1-4906-9E19-74FB1AA02A96}" type="slidenum">
              <a:rPr lang="de-DE" altLang="de-DE"/>
              <a:pPr/>
              <a:t>‹Nr.›</a:t>
            </a:fld>
            <a:endParaRPr lang="de-DE" altLang="de-DE"/>
          </a:p>
        </p:txBody>
      </p:sp>
    </p:spTree>
    <p:extLst>
      <p:ext uri="{BB962C8B-B14F-4D97-AF65-F5344CB8AC3E}">
        <p14:creationId xmlns:p14="http://schemas.microsoft.com/office/powerpoint/2010/main" val="2245794146"/>
      </p:ext>
    </p:extLst>
  </p:cSld>
  <p:clrMapOvr>
    <a:masterClrMapping/>
  </p:clrMapOvr>
  <p:transition spd="slow">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9AC4DE7-1DE3-4614-8E1C-865B271F76A2}"/>
              </a:ext>
            </a:extLst>
          </p:cNvPr>
          <p:cNvSpPr>
            <a:spLocks noGrp="1"/>
          </p:cNvSpPr>
          <p:nvPr>
            <p:ph type="dt" sz="half" idx="10"/>
          </p:nvPr>
        </p:nvSpPr>
        <p:spPr/>
        <p:txBody>
          <a:bodyPr/>
          <a:lstStyle>
            <a:lvl1pPr>
              <a:defRPr/>
            </a:lvl1pPr>
          </a:lstStyle>
          <a:p>
            <a:pPr>
              <a:defRPr/>
            </a:pPr>
            <a:fld id="{63C59542-D8CA-449B-89F3-50ED0F1EC80B}" type="datetime1">
              <a:rPr lang="de-DE"/>
              <a:pPr>
                <a:defRPr/>
              </a:pPr>
              <a:t>20.02.2020</a:t>
            </a:fld>
            <a:endParaRPr lang="de-DE"/>
          </a:p>
        </p:txBody>
      </p:sp>
      <p:sp>
        <p:nvSpPr>
          <p:cNvPr id="5" name="Fußzeilenplatzhalter 4">
            <a:extLst>
              <a:ext uri="{FF2B5EF4-FFF2-40B4-BE49-F238E27FC236}">
                <a16:creationId xmlns:a16="http://schemas.microsoft.com/office/drawing/2014/main" id="{D44958EB-D982-40B2-B8FE-A48CED77B3F6}"/>
              </a:ext>
            </a:extLst>
          </p:cNvPr>
          <p:cNvSpPr>
            <a:spLocks noGrp="1"/>
          </p:cNvSpPr>
          <p:nvPr>
            <p:ph type="ftr" sz="quarter" idx="11"/>
          </p:nvPr>
        </p:nvSpPr>
        <p:spPr/>
        <p:txBody>
          <a:bodyPr/>
          <a:lstStyle>
            <a:lvl1pPr>
              <a:defRPr/>
            </a:lvl1pPr>
          </a:lstStyle>
          <a:p>
            <a:endParaRPr lang="de-DE" altLang="de-DE"/>
          </a:p>
        </p:txBody>
      </p:sp>
      <p:sp>
        <p:nvSpPr>
          <p:cNvPr id="6" name="Foliennummernplatzhalter 5">
            <a:extLst>
              <a:ext uri="{FF2B5EF4-FFF2-40B4-BE49-F238E27FC236}">
                <a16:creationId xmlns:a16="http://schemas.microsoft.com/office/drawing/2014/main" id="{C2962586-4C1A-4C9B-AE1A-53884AE29C00}"/>
              </a:ext>
            </a:extLst>
          </p:cNvPr>
          <p:cNvSpPr>
            <a:spLocks noGrp="1"/>
          </p:cNvSpPr>
          <p:nvPr>
            <p:ph type="sldNum" sz="quarter" idx="12"/>
          </p:nvPr>
        </p:nvSpPr>
        <p:spPr/>
        <p:txBody>
          <a:bodyPr/>
          <a:lstStyle>
            <a:lvl1pPr>
              <a:defRPr/>
            </a:lvl1pPr>
          </a:lstStyle>
          <a:p>
            <a:fld id="{29674828-789C-4DD8-AB03-58F2B8EE503D}" type="slidenum">
              <a:rPr lang="de-DE" altLang="de-DE"/>
              <a:pPr/>
              <a:t>‹Nr.›</a:t>
            </a:fld>
            <a:endParaRPr lang="de-DE" altLang="de-DE"/>
          </a:p>
        </p:txBody>
      </p:sp>
    </p:spTree>
    <p:extLst>
      <p:ext uri="{BB962C8B-B14F-4D97-AF65-F5344CB8AC3E}">
        <p14:creationId xmlns:p14="http://schemas.microsoft.com/office/powerpoint/2010/main" val="360908600"/>
      </p:ext>
    </p:extLst>
  </p:cSld>
  <p:clrMapOvr>
    <a:masterClrMapping/>
  </p:clrMapOvr>
  <p:transition spd="slow">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a:extLst>
              <a:ext uri="{FF2B5EF4-FFF2-40B4-BE49-F238E27FC236}">
                <a16:creationId xmlns:a16="http://schemas.microsoft.com/office/drawing/2014/main" id="{40C6B1C0-C31D-4E38-8F83-8A7E67282B16}"/>
              </a:ext>
            </a:extLst>
          </p:cNvPr>
          <p:cNvSpPr>
            <a:spLocks noGrp="1"/>
          </p:cNvSpPr>
          <p:nvPr>
            <p:ph type="dt" sz="half" idx="10"/>
          </p:nvPr>
        </p:nvSpPr>
        <p:spPr/>
        <p:txBody>
          <a:bodyPr/>
          <a:lstStyle>
            <a:lvl1pPr>
              <a:defRPr/>
            </a:lvl1pPr>
          </a:lstStyle>
          <a:p>
            <a:pPr>
              <a:defRPr/>
            </a:pPr>
            <a:fld id="{98EE0570-C587-4862-AB7E-9E22562CB5A6}" type="datetime1">
              <a:rPr lang="de-DE"/>
              <a:pPr>
                <a:defRPr/>
              </a:pPr>
              <a:t>20.02.2020</a:t>
            </a:fld>
            <a:endParaRPr lang="de-DE"/>
          </a:p>
        </p:txBody>
      </p:sp>
      <p:sp>
        <p:nvSpPr>
          <p:cNvPr id="5" name="Fußzeilenplatzhalter 4">
            <a:extLst>
              <a:ext uri="{FF2B5EF4-FFF2-40B4-BE49-F238E27FC236}">
                <a16:creationId xmlns:a16="http://schemas.microsoft.com/office/drawing/2014/main" id="{6FA73291-7C0B-49C2-A743-9FB64486DFC2}"/>
              </a:ext>
            </a:extLst>
          </p:cNvPr>
          <p:cNvSpPr>
            <a:spLocks noGrp="1"/>
          </p:cNvSpPr>
          <p:nvPr>
            <p:ph type="ftr" sz="quarter" idx="11"/>
          </p:nvPr>
        </p:nvSpPr>
        <p:spPr/>
        <p:txBody>
          <a:bodyPr/>
          <a:lstStyle>
            <a:lvl1pPr>
              <a:defRPr/>
            </a:lvl1pPr>
          </a:lstStyle>
          <a:p>
            <a:endParaRPr lang="de-DE" altLang="de-DE"/>
          </a:p>
        </p:txBody>
      </p:sp>
      <p:sp>
        <p:nvSpPr>
          <p:cNvPr id="6" name="Foliennummernplatzhalter 5">
            <a:extLst>
              <a:ext uri="{FF2B5EF4-FFF2-40B4-BE49-F238E27FC236}">
                <a16:creationId xmlns:a16="http://schemas.microsoft.com/office/drawing/2014/main" id="{632CA96E-190A-41E0-BE32-A6913A724AC8}"/>
              </a:ext>
            </a:extLst>
          </p:cNvPr>
          <p:cNvSpPr>
            <a:spLocks noGrp="1"/>
          </p:cNvSpPr>
          <p:nvPr>
            <p:ph type="sldNum" sz="quarter" idx="12"/>
          </p:nvPr>
        </p:nvSpPr>
        <p:spPr/>
        <p:txBody>
          <a:bodyPr/>
          <a:lstStyle>
            <a:lvl1pPr>
              <a:defRPr/>
            </a:lvl1pPr>
          </a:lstStyle>
          <a:p>
            <a:fld id="{223C779F-25A9-47E8-86B9-EB4883B19115}" type="slidenum">
              <a:rPr lang="de-DE" altLang="de-DE"/>
              <a:pPr/>
              <a:t>‹Nr.›</a:t>
            </a:fld>
            <a:endParaRPr lang="de-DE" altLang="de-DE"/>
          </a:p>
        </p:txBody>
      </p:sp>
    </p:spTree>
    <p:extLst>
      <p:ext uri="{BB962C8B-B14F-4D97-AF65-F5344CB8AC3E}">
        <p14:creationId xmlns:p14="http://schemas.microsoft.com/office/powerpoint/2010/main" val="2836797813"/>
      </p:ext>
    </p:extLst>
  </p:cSld>
  <p:clrMapOvr>
    <a:masterClrMapping/>
  </p:clrMapOvr>
  <p:transition spd="slow">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3">
            <a:extLst>
              <a:ext uri="{FF2B5EF4-FFF2-40B4-BE49-F238E27FC236}">
                <a16:creationId xmlns:a16="http://schemas.microsoft.com/office/drawing/2014/main" id="{0A01C4F1-EF68-4F9E-88B8-129F1FA051DC}"/>
              </a:ext>
            </a:extLst>
          </p:cNvPr>
          <p:cNvSpPr>
            <a:spLocks noGrp="1"/>
          </p:cNvSpPr>
          <p:nvPr>
            <p:ph type="dt" sz="half" idx="10"/>
          </p:nvPr>
        </p:nvSpPr>
        <p:spPr/>
        <p:txBody>
          <a:bodyPr/>
          <a:lstStyle>
            <a:lvl1pPr>
              <a:defRPr/>
            </a:lvl1pPr>
          </a:lstStyle>
          <a:p>
            <a:pPr>
              <a:defRPr/>
            </a:pPr>
            <a:fld id="{F1363C33-9F3A-4B9B-85E0-0B67B7E99DA1}" type="datetime1">
              <a:rPr lang="de-DE"/>
              <a:pPr>
                <a:defRPr/>
              </a:pPr>
              <a:t>20.02.2020</a:t>
            </a:fld>
            <a:endParaRPr lang="de-DE"/>
          </a:p>
        </p:txBody>
      </p:sp>
      <p:sp>
        <p:nvSpPr>
          <p:cNvPr id="6" name="Fußzeilenplatzhalter 4">
            <a:extLst>
              <a:ext uri="{FF2B5EF4-FFF2-40B4-BE49-F238E27FC236}">
                <a16:creationId xmlns:a16="http://schemas.microsoft.com/office/drawing/2014/main" id="{BD10BD0E-3AE8-47B2-A9E2-46D5EA274403}"/>
              </a:ext>
            </a:extLst>
          </p:cNvPr>
          <p:cNvSpPr>
            <a:spLocks noGrp="1"/>
          </p:cNvSpPr>
          <p:nvPr>
            <p:ph type="ftr" sz="quarter" idx="11"/>
          </p:nvPr>
        </p:nvSpPr>
        <p:spPr/>
        <p:txBody>
          <a:bodyPr/>
          <a:lstStyle>
            <a:lvl1pPr>
              <a:defRPr/>
            </a:lvl1pPr>
          </a:lstStyle>
          <a:p>
            <a:endParaRPr lang="de-DE" altLang="de-DE"/>
          </a:p>
        </p:txBody>
      </p:sp>
      <p:sp>
        <p:nvSpPr>
          <p:cNvPr id="7" name="Foliennummernplatzhalter 5">
            <a:extLst>
              <a:ext uri="{FF2B5EF4-FFF2-40B4-BE49-F238E27FC236}">
                <a16:creationId xmlns:a16="http://schemas.microsoft.com/office/drawing/2014/main" id="{A4661731-FA74-495D-80CD-9A40E631D9E6}"/>
              </a:ext>
            </a:extLst>
          </p:cNvPr>
          <p:cNvSpPr>
            <a:spLocks noGrp="1"/>
          </p:cNvSpPr>
          <p:nvPr>
            <p:ph type="sldNum" sz="quarter" idx="12"/>
          </p:nvPr>
        </p:nvSpPr>
        <p:spPr/>
        <p:txBody>
          <a:bodyPr/>
          <a:lstStyle>
            <a:lvl1pPr>
              <a:defRPr/>
            </a:lvl1pPr>
          </a:lstStyle>
          <a:p>
            <a:fld id="{577BF06D-C8D7-4871-91CC-2660432E2186}" type="slidenum">
              <a:rPr lang="de-DE" altLang="de-DE"/>
              <a:pPr/>
              <a:t>‹Nr.›</a:t>
            </a:fld>
            <a:endParaRPr lang="de-DE" altLang="de-DE"/>
          </a:p>
        </p:txBody>
      </p:sp>
    </p:spTree>
    <p:extLst>
      <p:ext uri="{BB962C8B-B14F-4D97-AF65-F5344CB8AC3E}">
        <p14:creationId xmlns:p14="http://schemas.microsoft.com/office/powerpoint/2010/main" val="832831916"/>
      </p:ext>
    </p:extLst>
  </p:cSld>
  <p:clrMapOvr>
    <a:masterClrMapping/>
  </p:clrMapOvr>
  <p:transition spd="slow">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3">
            <a:extLst>
              <a:ext uri="{FF2B5EF4-FFF2-40B4-BE49-F238E27FC236}">
                <a16:creationId xmlns:a16="http://schemas.microsoft.com/office/drawing/2014/main" id="{13867ADF-6712-4C0F-97E5-3142F9B3235B}"/>
              </a:ext>
            </a:extLst>
          </p:cNvPr>
          <p:cNvSpPr>
            <a:spLocks noGrp="1"/>
          </p:cNvSpPr>
          <p:nvPr>
            <p:ph type="dt" sz="half" idx="10"/>
          </p:nvPr>
        </p:nvSpPr>
        <p:spPr/>
        <p:txBody>
          <a:bodyPr/>
          <a:lstStyle>
            <a:lvl1pPr>
              <a:defRPr/>
            </a:lvl1pPr>
          </a:lstStyle>
          <a:p>
            <a:pPr>
              <a:defRPr/>
            </a:pPr>
            <a:fld id="{441BF5E9-3FA1-4A1E-B509-1042A04C3F5B}" type="datetime1">
              <a:rPr lang="de-DE"/>
              <a:pPr>
                <a:defRPr/>
              </a:pPr>
              <a:t>20.02.2020</a:t>
            </a:fld>
            <a:endParaRPr lang="de-DE"/>
          </a:p>
        </p:txBody>
      </p:sp>
      <p:sp>
        <p:nvSpPr>
          <p:cNvPr id="8" name="Fußzeilenplatzhalter 4">
            <a:extLst>
              <a:ext uri="{FF2B5EF4-FFF2-40B4-BE49-F238E27FC236}">
                <a16:creationId xmlns:a16="http://schemas.microsoft.com/office/drawing/2014/main" id="{960C10CE-B3C5-462B-9A0B-1DDD38F08535}"/>
              </a:ext>
            </a:extLst>
          </p:cNvPr>
          <p:cNvSpPr>
            <a:spLocks noGrp="1"/>
          </p:cNvSpPr>
          <p:nvPr>
            <p:ph type="ftr" sz="quarter" idx="11"/>
          </p:nvPr>
        </p:nvSpPr>
        <p:spPr/>
        <p:txBody>
          <a:bodyPr/>
          <a:lstStyle>
            <a:lvl1pPr>
              <a:defRPr/>
            </a:lvl1pPr>
          </a:lstStyle>
          <a:p>
            <a:endParaRPr lang="de-DE" altLang="de-DE"/>
          </a:p>
        </p:txBody>
      </p:sp>
      <p:sp>
        <p:nvSpPr>
          <p:cNvPr id="9" name="Foliennummernplatzhalter 5">
            <a:extLst>
              <a:ext uri="{FF2B5EF4-FFF2-40B4-BE49-F238E27FC236}">
                <a16:creationId xmlns:a16="http://schemas.microsoft.com/office/drawing/2014/main" id="{EB55A8E6-3E7D-47DB-AC10-4E7282A91A42}"/>
              </a:ext>
            </a:extLst>
          </p:cNvPr>
          <p:cNvSpPr>
            <a:spLocks noGrp="1"/>
          </p:cNvSpPr>
          <p:nvPr>
            <p:ph type="sldNum" sz="quarter" idx="12"/>
          </p:nvPr>
        </p:nvSpPr>
        <p:spPr/>
        <p:txBody>
          <a:bodyPr/>
          <a:lstStyle>
            <a:lvl1pPr>
              <a:defRPr/>
            </a:lvl1pPr>
          </a:lstStyle>
          <a:p>
            <a:fld id="{717C5CCA-358F-4B5E-A325-75AD40014604}" type="slidenum">
              <a:rPr lang="de-DE" altLang="de-DE"/>
              <a:pPr/>
              <a:t>‹Nr.›</a:t>
            </a:fld>
            <a:endParaRPr lang="de-DE" altLang="de-DE"/>
          </a:p>
        </p:txBody>
      </p:sp>
    </p:spTree>
    <p:extLst>
      <p:ext uri="{BB962C8B-B14F-4D97-AF65-F5344CB8AC3E}">
        <p14:creationId xmlns:p14="http://schemas.microsoft.com/office/powerpoint/2010/main" val="3081484466"/>
      </p:ext>
    </p:extLst>
  </p:cSld>
  <p:clrMapOvr>
    <a:masterClrMapping/>
  </p:clrMapOvr>
  <p:transition spd="slow">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3">
            <a:extLst>
              <a:ext uri="{FF2B5EF4-FFF2-40B4-BE49-F238E27FC236}">
                <a16:creationId xmlns:a16="http://schemas.microsoft.com/office/drawing/2014/main" id="{9D2D6BF4-1083-42EA-8D72-B3A1B1BA574A}"/>
              </a:ext>
            </a:extLst>
          </p:cNvPr>
          <p:cNvSpPr>
            <a:spLocks noGrp="1"/>
          </p:cNvSpPr>
          <p:nvPr>
            <p:ph type="dt" sz="half" idx="10"/>
          </p:nvPr>
        </p:nvSpPr>
        <p:spPr/>
        <p:txBody>
          <a:bodyPr/>
          <a:lstStyle>
            <a:lvl1pPr>
              <a:defRPr/>
            </a:lvl1pPr>
          </a:lstStyle>
          <a:p>
            <a:pPr>
              <a:defRPr/>
            </a:pPr>
            <a:fld id="{65B2833E-9D7F-4471-99DB-B748B33BCE36}" type="datetime1">
              <a:rPr lang="de-DE"/>
              <a:pPr>
                <a:defRPr/>
              </a:pPr>
              <a:t>20.02.2020</a:t>
            </a:fld>
            <a:endParaRPr lang="de-DE"/>
          </a:p>
        </p:txBody>
      </p:sp>
      <p:sp>
        <p:nvSpPr>
          <p:cNvPr id="4" name="Fußzeilenplatzhalter 4">
            <a:extLst>
              <a:ext uri="{FF2B5EF4-FFF2-40B4-BE49-F238E27FC236}">
                <a16:creationId xmlns:a16="http://schemas.microsoft.com/office/drawing/2014/main" id="{ECE80A09-09A9-43C3-897B-1B97DA1FDAA6}"/>
              </a:ext>
            </a:extLst>
          </p:cNvPr>
          <p:cNvSpPr>
            <a:spLocks noGrp="1"/>
          </p:cNvSpPr>
          <p:nvPr>
            <p:ph type="ftr" sz="quarter" idx="11"/>
          </p:nvPr>
        </p:nvSpPr>
        <p:spPr/>
        <p:txBody>
          <a:bodyPr/>
          <a:lstStyle>
            <a:lvl1pPr>
              <a:defRPr/>
            </a:lvl1pPr>
          </a:lstStyle>
          <a:p>
            <a:endParaRPr lang="de-DE" altLang="de-DE"/>
          </a:p>
        </p:txBody>
      </p:sp>
      <p:sp>
        <p:nvSpPr>
          <p:cNvPr id="5" name="Foliennummernplatzhalter 5">
            <a:extLst>
              <a:ext uri="{FF2B5EF4-FFF2-40B4-BE49-F238E27FC236}">
                <a16:creationId xmlns:a16="http://schemas.microsoft.com/office/drawing/2014/main" id="{7132503F-52E5-49D0-8821-F7A1B908FC2E}"/>
              </a:ext>
            </a:extLst>
          </p:cNvPr>
          <p:cNvSpPr>
            <a:spLocks noGrp="1"/>
          </p:cNvSpPr>
          <p:nvPr>
            <p:ph type="sldNum" sz="quarter" idx="12"/>
          </p:nvPr>
        </p:nvSpPr>
        <p:spPr/>
        <p:txBody>
          <a:bodyPr/>
          <a:lstStyle>
            <a:lvl1pPr>
              <a:defRPr/>
            </a:lvl1pPr>
          </a:lstStyle>
          <a:p>
            <a:fld id="{EB939EFD-7188-41D2-9F44-AB0B4B1B411D}" type="slidenum">
              <a:rPr lang="de-DE" altLang="de-DE"/>
              <a:pPr/>
              <a:t>‹Nr.›</a:t>
            </a:fld>
            <a:endParaRPr lang="de-DE" altLang="de-DE"/>
          </a:p>
        </p:txBody>
      </p:sp>
    </p:spTree>
    <p:extLst>
      <p:ext uri="{BB962C8B-B14F-4D97-AF65-F5344CB8AC3E}">
        <p14:creationId xmlns:p14="http://schemas.microsoft.com/office/powerpoint/2010/main" val="3080104007"/>
      </p:ext>
    </p:extLst>
  </p:cSld>
  <p:clrMapOvr>
    <a:masterClrMapping/>
  </p:clrMapOvr>
  <p:transition spd="slow">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a:extLst>
              <a:ext uri="{FF2B5EF4-FFF2-40B4-BE49-F238E27FC236}">
                <a16:creationId xmlns:a16="http://schemas.microsoft.com/office/drawing/2014/main" id="{C5BE934A-7D0F-4BB1-86A7-1D2702784F75}"/>
              </a:ext>
            </a:extLst>
          </p:cNvPr>
          <p:cNvSpPr>
            <a:spLocks noGrp="1"/>
          </p:cNvSpPr>
          <p:nvPr>
            <p:ph type="dt" sz="half" idx="10"/>
          </p:nvPr>
        </p:nvSpPr>
        <p:spPr/>
        <p:txBody>
          <a:bodyPr/>
          <a:lstStyle>
            <a:lvl1pPr>
              <a:defRPr/>
            </a:lvl1pPr>
          </a:lstStyle>
          <a:p>
            <a:pPr>
              <a:defRPr/>
            </a:pPr>
            <a:fld id="{2EC63098-8C2D-4D52-A057-932C432F9E15}" type="datetime1">
              <a:rPr lang="de-DE"/>
              <a:pPr>
                <a:defRPr/>
              </a:pPr>
              <a:t>20.02.2020</a:t>
            </a:fld>
            <a:endParaRPr lang="de-DE"/>
          </a:p>
        </p:txBody>
      </p:sp>
      <p:sp>
        <p:nvSpPr>
          <p:cNvPr id="3" name="Fußzeilenplatzhalter 4">
            <a:extLst>
              <a:ext uri="{FF2B5EF4-FFF2-40B4-BE49-F238E27FC236}">
                <a16:creationId xmlns:a16="http://schemas.microsoft.com/office/drawing/2014/main" id="{80438870-E427-4C93-A12F-26F8E081F0B7}"/>
              </a:ext>
            </a:extLst>
          </p:cNvPr>
          <p:cNvSpPr>
            <a:spLocks noGrp="1"/>
          </p:cNvSpPr>
          <p:nvPr>
            <p:ph type="ftr" sz="quarter" idx="11"/>
          </p:nvPr>
        </p:nvSpPr>
        <p:spPr/>
        <p:txBody>
          <a:bodyPr/>
          <a:lstStyle>
            <a:lvl1pPr>
              <a:defRPr/>
            </a:lvl1pPr>
          </a:lstStyle>
          <a:p>
            <a:endParaRPr lang="de-DE" altLang="de-DE"/>
          </a:p>
        </p:txBody>
      </p:sp>
      <p:sp>
        <p:nvSpPr>
          <p:cNvPr id="4" name="Foliennummernplatzhalter 5">
            <a:extLst>
              <a:ext uri="{FF2B5EF4-FFF2-40B4-BE49-F238E27FC236}">
                <a16:creationId xmlns:a16="http://schemas.microsoft.com/office/drawing/2014/main" id="{7DDF5B28-1BFA-4891-8292-015DF9D2EB0F}"/>
              </a:ext>
            </a:extLst>
          </p:cNvPr>
          <p:cNvSpPr>
            <a:spLocks noGrp="1"/>
          </p:cNvSpPr>
          <p:nvPr>
            <p:ph type="sldNum" sz="quarter" idx="12"/>
          </p:nvPr>
        </p:nvSpPr>
        <p:spPr/>
        <p:txBody>
          <a:bodyPr/>
          <a:lstStyle>
            <a:lvl1pPr>
              <a:defRPr/>
            </a:lvl1pPr>
          </a:lstStyle>
          <a:p>
            <a:fld id="{A7A571EC-6946-407A-BBC9-BD0138444E56}" type="slidenum">
              <a:rPr lang="de-DE" altLang="de-DE"/>
              <a:pPr/>
              <a:t>‹Nr.›</a:t>
            </a:fld>
            <a:endParaRPr lang="de-DE" altLang="de-DE"/>
          </a:p>
        </p:txBody>
      </p:sp>
    </p:spTree>
    <p:extLst>
      <p:ext uri="{BB962C8B-B14F-4D97-AF65-F5344CB8AC3E}">
        <p14:creationId xmlns:p14="http://schemas.microsoft.com/office/powerpoint/2010/main" val="3545255270"/>
      </p:ext>
    </p:extLst>
  </p:cSld>
  <p:clrMapOvr>
    <a:masterClrMapping/>
  </p:clrMapOvr>
  <p:transition spd="slow">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5352DC6E-887B-43F6-8B6A-813F732F40ED}"/>
              </a:ext>
            </a:extLst>
          </p:cNvPr>
          <p:cNvSpPr>
            <a:spLocks noGrp="1"/>
          </p:cNvSpPr>
          <p:nvPr>
            <p:ph type="dt" sz="half" idx="10"/>
          </p:nvPr>
        </p:nvSpPr>
        <p:spPr/>
        <p:txBody>
          <a:bodyPr/>
          <a:lstStyle>
            <a:lvl1pPr>
              <a:defRPr/>
            </a:lvl1pPr>
          </a:lstStyle>
          <a:p>
            <a:pPr>
              <a:defRPr/>
            </a:pPr>
            <a:fld id="{9EC9112C-3FB8-42B5-9729-DB7C081CBB0D}" type="datetime1">
              <a:rPr lang="de-DE"/>
              <a:pPr>
                <a:defRPr/>
              </a:pPr>
              <a:t>20.02.2020</a:t>
            </a:fld>
            <a:endParaRPr lang="de-DE"/>
          </a:p>
        </p:txBody>
      </p:sp>
      <p:sp>
        <p:nvSpPr>
          <p:cNvPr id="6" name="Fußzeilenplatzhalter 4">
            <a:extLst>
              <a:ext uri="{FF2B5EF4-FFF2-40B4-BE49-F238E27FC236}">
                <a16:creationId xmlns:a16="http://schemas.microsoft.com/office/drawing/2014/main" id="{894BF410-8DDE-47E8-920C-E0E3A029140C}"/>
              </a:ext>
            </a:extLst>
          </p:cNvPr>
          <p:cNvSpPr>
            <a:spLocks noGrp="1"/>
          </p:cNvSpPr>
          <p:nvPr>
            <p:ph type="ftr" sz="quarter" idx="11"/>
          </p:nvPr>
        </p:nvSpPr>
        <p:spPr/>
        <p:txBody>
          <a:bodyPr/>
          <a:lstStyle>
            <a:lvl1pPr>
              <a:defRPr/>
            </a:lvl1pPr>
          </a:lstStyle>
          <a:p>
            <a:endParaRPr lang="de-DE" altLang="de-DE"/>
          </a:p>
        </p:txBody>
      </p:sp>
      <p:sp>
        <p:nvSpPr>
          <p:cNvPr id="7" name="Foliennummernplatzhalter 5">
            <a:extLst>
              <a:ext uri="{FF2B5EF4-FFF2-40B4-BE49-F238E27FC236}">
                <a16:creationId xmlns:a16="http://schemas.microsoft.com/office/drawing/2014/main" id="{EA255EE7-7D70-4DAC-82E1-B143E0B6EB97}"/>
              </a:ext>
            </a:extLst>
          </p:cNvPr>
          <p:cNvSpPr>
            <a:spLocks noGrp="1"/>
          </p:cNvSpPr>
          <p:nvPr>
            <p:ph type="sldNum" sz="quarter" idx="12"/>
          </p:nvPr>
        </p:nvSpPr>
        <p:spPr/>
        <p:txBody>
          <a:bodyPr/>
          <a:lstStyle>
            <a:lvl1pPr>
              <a:defRPr/>
            </a:lvl1pPr>
          </a:lstStyle>
          <a:p>
            <a:fld id="{E1C1DFE3-A1AF-4481-B1E5-05FC61D2B833}" type="slidenum">
              <a:rPr lang="de-DE" altLang="de-DE"/>
              <a:pPr/>
              <a:t>‹Nr.›</a:t>
            </a:fld>
            <a:endParaRPr lang="de-DE" altLang="de-DE"/>
          </a:p>
        </p:txBody>
      </p:sp>
    </p:spTree>
    <p:extLst>
      <p:ext uri="{BB962C8B-B14F-4D97-AF65-F5344CB8AC3E}">
        <p14:creationId xmlns:p14="http://schemas.microsoft.com/office/powerpoint/2010/main" val="1083286428"/>
      </p:ext>
    </p:extLst>
  </p:cSld>
  <p:clrMapOvr>
    <a:masterClrMapping/>
  </p:clrMapOvr>
  <p:transition spd="slow">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128D4D18-2D94-4AA6-9277-1178EF1735CE}"/>
              </a:ext>
            </a:extLst>
          </p:cNvPr>
          <p:cNvSpPr>
            <a:spLocks noGrp="1"/>
          </p:cNvSpPr>
          <p:nvPr>
            <p:ph type="dt" sz="half" idx="10"/>
          </p:nvPr>
        </p:nvSpPr>
        <p:spPr/>
        <p:txBody>
          <a:bodyPr/>
          <a:lstStyle>
            <a:lvl1pPr>
              <a:defRPr/>
            </a:lvl1pPr>
          </a:lstStyle>
          <a:p>
            <a:pPr>
              <a:defRPr/>
            </a:pPr>
            <a:fld id="{1AEEC34F-A6CE-414A-9A66-021F332C0154}" type="datetime1">
              <a:rPr lang="de-DE"/>
              <a:pPr>
                <a:defRPr/>
              </a:pPr>
              <a:t>20.02.2020</a:t>
            </a:fld>
            <a:endParaRPr lang="de-DE"/>
          </a:p>
        </p:txBody>
      </p:sp>
      <p:sp>
        <p:nvSpPr>
          <p:cNvPr id="6" name="Fußzeilenplatzhalter 4">
            <a:extLst>
              <a:ext uri="{FF2B5EF4-FFF2-40B4-BE49-F238E27FC236}">
                <a16:creationId xmlns:a16="http://schemas.microsoft.com/office/drawing/2014/main" id="{40F25452-B297-4BA0-934D-56A1D555409A}"/>
              </a:ext>
            </a:extLst>
          </p:cNvPr>
          <p:cNvSpPr>
            <a:spLocks noGrp="1"/>
          </p:cNvSpPr>
          <p:nvPr>
            <p:ph type="ftr" sz="quarter" idx="11"/>
          </p:nvPr>
        </p:nvSpPr>
        <p:spPr/>
        <p:txBody>
          <a:bodyPr/>
          <a:lstStyle>
            <a:lvl1pPr>
              <a:defRPr/>
            </a:lvl1pPr>
          </a:lstStyle>
          <a:p>
            <a:endParaRPr lang="de-DE" altLang="de-DE"/>
          </a:p>
        </p:txBody>
      </p:sp>
      <p:sp>
        <p:nvSpPr>
          <p:cNvPr id="7" name="Foliennummernplatzhalter 5">
            <a:extLst>
              <a:ext uri="{FF2B5EF4-FFF2-40B4-BE49-F238E27FC236}">
                <a16:creationId xmlns:a16="http://schemas.microsoft.com/office/drawing/2014/main" id="{A05F4DBA-EC46-4502-8B27-1C5EBC07C0FD}"/>
              </a:ext>
            </a:extLst>
          </p:cNvPr>
          <p:cNvSpPr>
            <a:spLocks noGrp="1"/>
          </p:cNvSpPr>
          <p:nvPr>
            <p:ph type="sldNum" sz="quarter" idx="12"/>
          </p:nvPr>
        </p:nvSpPr>
        <p:spPr/>
        <p:txBody>
          <a:bodyPr/>
          <a:lstStyle>
            <a:lvl1pPr>
              <a:defRPr/>
            </a:lvl1pPr>
          </a:lstStyle>
          <a:p>
            <a:fld id="{DA02A1B5-316A-4290-A17E-2E1C71E1C3BA}" type="slidenum">
              <a:rPr lang="de-DE" altLang="de-DE"/>
              <a:pPr/>
              <a:t>‹Nr.›</a:t>
            </a:fld>
            <a:endParaRPr lang="de-DE" altLang="de-DE"/>
          </a:p>
        </p:txBody>
      </p:sp>
    </p:spTree>
    <p:extLst>
      <p:ext uri="{BB962C8B-B14F-4D97-AF65-F5344CB8AC3E}">
        <p14:creationId xmlns:p14="http://schemas.microsoft.com/office/powerpoint/2010/main" val="525837081"/>
      </p:ext>
    </p:extLst>
  </p:cSld>
  <p:clrMapOvr>
    <a:masterClrMapping/>
  </p:clrMapOvr>
  <p:transition spd="slow">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1CF34A8-E735-4DC6-871B-3CC6A4B1813F}"/>
              </a:ext>
            </a:extLst>
          </p:cNvPr>
          <p:cNvSpPr>
            <a:spLocks noGrp="1"/>
          </p:cNvSpPr>
          <p:nvPr>
            <p:ph type="dt" sz="half" idx="10"/>
          </p:nvPr>
        </p:nvSpPr>
        <p:spPr/>
        <p:txBody>
          <a:bodyPr/>
          <a:lstStyle>
            <a:lvl1pPr>
              <a:defRPr/>
            </a:lvl1pPr>
          </a:lstStyle>
          <a:p>
            <a:pPr>
              <a:defRPr/>
            </a:pPr>
            <a:fld id="{AEBB8DB7-546F-435A-AD19-D3945315B653}" type="datetime1">
              <a:rPr lang="de-DE"/>
              <a:pPr>
                <a:defRPr/>
              </a:pPr>
              <a:t>20.02.2020</a:t>
            </a:fld>
            <a:endParaRPr lang="de-DE"/>
          </a:p>
        </p:txBody>
      </p:sp>
      <p:sp>
        <p:nvSpPr>
          <p:cNvPr id="5" name="Fußzeilenplatzhalter 4">
            <a:extLst>
              <a:ext uri="{FF2B5EF4-FFF2-40B4-BE49-F238E27FC236}">
                <a16:creationId xmlns:a16="http://schemas.microsoft.com/office/drawing/2014/main" id="{861657F6-CC8B-42F5-B0E1-DEEEF782122B}"/>
              </a:ext>
            </a:extLst>
          </p:cNvPr>
          <p:cNvSpPr>
            <a:spLocks noGrp="1"/>
          </p:cNvSpPr>
          <p:nvPr>
            <p:ph type="ftr" sz="quarter" idx="11"/>
          </p:nvPr>
        </p:nvSpPr>
        <p:spPr/>
        <p:txBody>
          <a:bodyPr/>
          <a:lstStyle>
            <a:lvl1pPr>
              <a:defRPr/>
            </a:lvl1pPr>
          </a:lstStyle>
          <a:p>
            <a:endParaRPr lang="de-DE" altLang="de-DE"/>
          </a:p>
        </p:txBody>
      </p:sp>
      <p:sp>
        <p:nvSpPr>
          <p:cNvPr id="6" name="Foliennummernplatzhalter 5">
            <a:extLst>
              <a:ext uri="{FF2B5EF4-FFF2-40B4-BE49-F238E27FC236}">
                <a16:creationId xmlns:a16="http://schemas.microsoft.com/office/drawing/2014/main" id="{A3A0DE90-42A2-4A8C-93F1-02D39A6DD2EA}"/>
              </a:ext>
            </a:extLst>
          </p:cNvPr>
          <p:cNvSpPr>
            <a:spLocks noGrp="1"/>
          </p:cNvSpPr>
          <p:nvPr>
            <p:ph type="sldNum" sz="quarter" idx="12"/>
          </p:nvPr>
        </p:nvSpPr>
        <p:spPr/>
        <p:txBody>
          <a:bodyPr/>
          <a:lstStyle>
            <a:lvl1pPr>
              <a:defRPr/>
            </a:lvl1pPr>
          </a:lstStyle>
          <a:p>
            <a:fld id="{9C90674F-1B74-4ADB-BA71-245277F16EDC}" type="slidenum">
              <a:rPr lang="de-DE" altLang="de-DE"/>
              <a:pPr/>
              <a:t>‹Nr.›</a:t>
            </a:fld>
            <a:endParaRPr lang="de-DE" altLang="de-DE"/>
          </a:p>
        </p:txBody>
      </p:sp>
    </p:spTree>
    <p:extLst>
      <p:ext uri="{BB962C8B-B14F-4D97-AF65-F5344CB8AC3E}">
        <p14:creationId xmlns:p14="http://schemas.microsoft.com/office/powerpoint/2010/main" val="4262207339"/>
      </p:ext>
    </p:extLst>
  </p:cSld>
  <p:clrMapOvr>
    <a:masterClrMapping/>
  </p:clrMapOvr>
  <p:transition spd="slow">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743000E-8CEA-4BCB-A5BF-8148E1256C88}"/>
              </a:ext>
            </a:extLst>
          </p:cNvPr>
          <p:cNvSpPr>
            <a:spLocks noGrp="1"/>
          </p:cNvSpPr>
          <p:nvPr>
            <p:ph type="dt" sz="half" idx="10"/>
          </p:nvPr>
        </p:nvSpPr>
        <p:spPr/>
        <p:txBody>
          <a:bodyPr/>
          <a:lstStyle>
            <a:lvl1pPr>
              <a:defRPr/>
            </a:lvl1pPr>
          </a:lstStyle>
          <a:p>
            <a:pPr>
              <a:defRPr/>
            </a:pPr>
            <a:fld id="{08789896-B268-4522-AC0E-8E1EFB3E53E8}" type="datetime1">
              <a:rPr lang="de-DE"/>
              <a:pPr>
                <a:defRPr/>
              </a:pPr>
              <a:t>20.02.2020</a:t>
            </a:fld>
            <a:endParaRPr lang="de-DE"/>
          </a:p>
        </p:txBody>
      </p:sp>
      <p:sp>
        <p:nvSpPr>
          <p:cNvPr id="5" name="Fußzeilenplatzhalter 4">
            <a:extLst>
              <a:ext uri="{FF2B5EF4-FFF2-40B4-BE49-F238E27FC236}">
                <a16:creationId xmlns:a16="http://schemas.microsoft.com/office/drawing/2014/main" id="{899F9598-7D77-494E-BD89-F377E4CEB06A}"/>
              </a:ext>
            </a:extLst>
          </p:cNvPr>
          <p:cNvSpPr>
            <a:spLocks noGrp="1"/>
          </p:cNvSpPr>
          <p:nvPr>
            <p:ph type="ftr" sz="quarter" idx="11"/>
          </p:nvPr>
        </p:nvSpPr>
        <p:spPr/>
        <p:txBody>
          <a:bodyPr/>
          <a:lstStyle>
            <a:lvl1pPr>
              <a:defRPr/>
            </a:lvl1pPr>
          </a:lstStyle>
          <a:p>
            <a:endParaRPr lang="de-DE" altLang="de-DE"/>
          </a:p>
        </p:txBody>
      </p:sp>
      <p:sp>
        <p:nvSpPr>
          <p:cNvPr id="6" name="Foliennummernplatzhalter 5">
            <a:extLst>
              <a:ext uri="{FF2B5EF4-FFF2-40B4-BE49-F238E27FC236}">
                <a16:creationId xmlns:a16="http://schemas.microsoft.com/office/drawing/2014/main" id="{144EACC2-5DC0-4FA2-8532-D4C4C3F0FF5C}"/>
              </a:ext>
            </a:extLst>
          </p:cNvPr>
          <p:cNvSpPr>
            <a:spLocks noGrp="1"/>
          </p:cNvSpPr>
          <p:nvPr>
            <p:ph type="sldNum" sz="quarter" idx="12"/>
          </p:nvPr>
        </p:nvSpPr>
        <p:spPr/>
        <p:txBody>
          <a:bodyPr/>
          <a:lstStyle>
            <a:lvl1pPr>
              <a:defRPr/>
            </a:lvl1pPr>
          </a:lstStyle>
          <a:p>
            <a:fld id="{FE96FA17-DEA9-41D8-B143-966F4692F281}" type="slidenum">
              <a:rPr lang="de-DE" altLang="de-DE"/>
              <a:pPr/>
              <a:t>‹Nr.›</a:t>
            </a:fld>
            <a:endParaRPr lang="de-DE" altLang="de-DE"/>
          </a:p>
        </p:txBody>
      </p:sp>
    </p:spTree>
    <p:extLst>
      <p:ext uri="{BB962C8B-B14F-4D97-AF65-F5344CB8AC3E}">
        <p14:creationId xmlns:p14="http://schemas.microsoft.com/office/powerpoint/2010/main" val="762929287"/>
      </p:ext>
    </p:extLst>
  </p:cSld>
  <p:clrMapOvr>
    <a:masterClrMapping/>
  </p:clrMapOvr>
  <p:transition spd="slow">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75045964-5494-40E7-B5B6-3B6E632C1799}"/>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p>
        </p:txBody>
      </p:sp>
      <p:sp>
        <p:nvSpPr>
          <p:cNvPr id="1027" name="Textplatzhalter 2">
            <a:extLst>
              <a:ext uri="{FF2B5EF4-FFF2-40B4-BE49-F238E27FC236}">
                <a16:creationId xmlns:a16="http://schemas.microsoft.com/office/drawing/2014/main" id="{467896ED-010C-414D-94E1-79514E8D8C09}"/>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4" name="Datumsplatzhalter 3">
            <a:extLst>
              <a:ext uri="{FF2B5EF4-FFF2-40B4-BE49-F238E27FC236}">
                <a16:creationId xmlns:a16="http://schemas.microsoft.com/office/drawing/2014/main" id="{06FEE97A-5FBB-4D53-9B19-6BB3BDE3396D}"/>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6171987A-B4E9-4432-AD63-1F2585BB1775}" type="datetime1">
              <a:rPr lang="de-DE"/>
              <a:pPr>
                <a:defRPr/>
              </a:pPr>
              <a:t>20.02.2020</a:t>
            </a:fld>
            <a:endParaRPr lang="de-DE"/>
          </a:p>
        </p:txBody>
      </p:sp>
      <p:sp>
        <p:nvSpPr>
          <p:cNvPr id="5" name="Fußzeilenplatzhalter 4">
            <a:extLst>
              <a:ext uri="{FF2B5EF4-FFF2-40B4-BE49-F238E27FC236}">
                <a16:creationId xmlns:a16="http://schemas.microsoft.com/office/drawing/2014/main" id="{32F4B577-4B68-44C6-A9B4-ADD60C5A2A18}"/>
              </a:ext>
            </a:extLst>
          </p:cNvPr>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endParaRPr lang="de-DE" altLang="de-DE"/>
          </a:p>
        </p:txBody>
      </p:sp>
      <p:sp>
        <p:nvSpPr>
          <p:cNvPr id="6" name="Foliennummernplatzhalter 5">
            <a:extLst>
              <a:ext uri="{FF2B5EF4-FFF2-40B4-BE49-F238E27FC236}">
                <a16:creationId xmlns:a16="http://schemas.microsoft.com/office/drawing/2014/main" id="{419D1072-2100-4E3C-B4F9-6FE70B23CF1E}"/>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CBCB92C0-ABCF-45DE-9302-D94DE08CB194}" type="slidenum">
              <a:rPr lang="de-DE" altLang="de-DE"/>
              <a:pPr/>
              <a:t>‹Nr.›</a:t>
            </a:fld>
            <a:endParaRPr lang="de-DE" altLang="de-DE"/>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spd="slow">
    <p:diamond/>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el 1">
            <a:extLst>
              <a:ext uri="{FF2B5EF4-FFF2-40B4-BE49-F238E27FC236}">
                <a16:creationId xmlns:a16="http://schemas.microsoft.com/office/drawing/2014/main" id="{147C5609-6606-492B-88C8-133148AF3FC5}"/>
              </a:ext>
            </a:extLst>
          </p:cNvPr>
          <p:cNvSpPr>
            <a:spLocks noGrp="1"/>
          </p:cNvSpPr>
          <p:nvPr>
            <p:ph type="ctrTitle"/>
          </p:nvPr>
        </p:nvSpPr>
        <p:spPr>
          <a:xfrm>
            <a:off x="539750" y="1052513"/>
            <a:ext cx="7772400" cy="1470025"/>
          </a:xfrm>
        </p:spPr>
        <p:txBody>
          <a:bodyPr/>
          <a:lstStyle/>
          <a:p>
            <a:pPr eaLnBrk="1" hangingPunct="1"/>
            <a:r>
              <a:rPr lang="de-DE" altLang="de-DE" sz="6000" b="1">
                <a:solidFill>
                  <a:srgbClr val="FF0000"/>
                </a:solidFill>
              </a:rPr>
              <a:t>Das Jahr 1933</a:t>
            </a:r>
          </a:p>
        </p:txBody>
      </p:sp>
      <p:sp>
        <p:nvSpPr>
          <p:cNvPr id="2051" name="Untertitel 2">
            <a:extLst>
              <a:ext uri="{FF2B5EF4-FFF2-40B4-BE49-F238E27FC236}">
                <a16:creationId xmlns:a16="http://schemas.microsoft.com/office/drawing/2014/main" id="{06495A71-6B5C-4123-B0DB-E4FA3A23AB8F}"/>
              </a:ext>
            </a:extLst>
          </p:cNvPr>
          <p:cNvSpPr>
            <a:spLocks noGrp="1"/>
          </p:cNvSpPr>
          <p:nvPr>
            <p:ph type="subTitle" idx="1"/>
          </p:nvPr>
        </p:nvSpPr>
        <p:spPr>
          <a:xfrm>
            <a:off x="1195388" y="2852738"/>
            <a:ext cx="6400800" cy="2736850"/>
          </a:xfrm>
        </p:spPr>
        <p:txBody>
          <a:bodyPr/>
          <a:lstStyle/>
          <a:p>
            <a:pPr eaLnBrk="1" hangingPunct="1"/>
            <a:r>
              <a:rPr lang="de-DE" altLang="de-DE" sz="4000" b="1">
                <a:solidFill>
                  <a:schemeClr val="tx1"/>
                </a:solidFill>
              </a:rPr>
              <a:t>und die Schicksale </a:t>
            </a:r>
            <a:br>
              <a:rPr lang="de-DE" altLang="de-DE" sz="4000" b="1">
                <a:solidFill>
                  <a:schemeClr val="tx1"/>
                </a:solidFill>
              </a:rPr>
            </a:br>
            <a:r>
              <a:rPr lang="de-DE" altLang="de-DE" sz="4000" b="1">
                <a:solidFill>
                  <a:schemeClr val="tx1"/>
                </a:solidFill>
              </a:rPr>
              <a:t>von vier Lehrern </a:t>
            </a:r>
            <a:br>
              <a:rPr lang="de-DE" altLang="de-DE" sz="4000" b="1">
                <a:solidFill>
                  <a:schemeClr val="tx1"/>
                </a:solidFill>
              </a:rPr>
            </a:br>
            <a:r>
              <a:rPr lang="de-DE" altLang="de-DE" sz="4000" b="1">
                <a:solidFill>
                  <a:schemeClr val="tx1"/>
                </a:solidFill>
              </a:rPr>
              <a:t>an der Oberrealschule </a:t>
            </a:r>
            <a:br>
              <a:rPr lang="de-DE" altLang="de-DE" sz="4000" b="1">
                <a:solidFill>
                  <a:schemeClr val="tx1"/>
                </a:solidFill>
              </a:rPr>
            </a:br>
            <a:r>
              <a:rPr lang="de-DE" altLang="de-DE" sz="4000" b="1">
                <a:solidFill>
                  <a:schemeClr val="tx1"/>
                </a:solidFill>
              </a:rPr>
              <a:t>in Meerane</a:t>
            </a:r>
          </a:p>
        </p:txBody>
      </p:sp>
    </p:spTree>
  </p:cSld>
  <p:clrMapOvr>
    <a:masterClrMapping/>
  </p:clrMapOvr>
  <p:transition spd="slow">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B687C1B7-1C5F-4A5F-8404-7FAB5B71239B}"/>
              </a:ext>
            </a:extLst>
          </p:cNvPr>
          <p:cNvSpPr>
            <a:spLocks noGrp="1"/>
          </p:cNvSpPr>
          <p:nvPr>
            <p:ph type="sldNum" sz="quarter" idx="12"/>
          </p:nvPr>
        </p:nvSpPr>
        <p:spPr/>
        <p:txBody>
          <a:bodyPr/>
          <a:lstStyle/>
          <a:p>
            <a:fld id="{FB1C221E-8E5D-4713-99C1-639CD6526A21}" type="slidenum">
              <a:rPr lang="de-DE" altLang="de-DE"/>
              <a:pPr/>
              <a:t>2</a:t>
            </a:fld>
            <a:endParaRPr lang="de-DE" altLang="de-DE"/>
          </a:p>
        </p:txBody>
      </p:sp>
      <p:sp>
        <p:nvSpPr>
          <p:cNvPr id="9218" name="Titel 1">
            <a:extLst>
              <a:ext uri="{FF2B5EF4-FFF2-40B4-BE49-F238E27FC236}">
                <a16:creationId xmlns:a16="http://schemas.microsoft.com/office/drawing/2014/main" id="{6363FF3B-922A-4196-831F-69B7AC26C428}"/>
              </a:ext>
            </a:extLst>
          </p:cNvPr>
          <p:cNvSpPr>
            <a:spLocks noGrp="1"/>
          </p:cNvSpPr>
          <p:nvPr>
            <p:ph type="title"/>
          </p:nvPr>
        </p:nvSpPr>
        <p:spPr>
          <a:xfrm>
            <a:off x="250825" y="258763"/>
            <a:ext cx="4968875" cy="649287"/>
          </a:xfrm>
        </p:spPr>
        <p:txBody>
          <a:bodyPr/>
          <a:lstStyle/>
          <a:p>
            <a:r>
              <a:rPr lang="de-DE" altLang="de-DE" sz="4000" b="1"/>
              <a:t>Stadt Meerane 1933</a:t>
            </a:r>
          </a:p>
        </p:txBody>
      </p:sp>
      <p:sp>
        <p:nvSpPr>
          <p:cNvPr id="9219" name="Inhaltsplatzhalter 2">
            <a:extLst>
              <a:ext uri="{FF2B5EF4-FFF2-40B4-BE49-F238E27FC236}">
                <a16:creationId xmlns:a16="http://schemas.microsoft.com/office/drawing/2014/main" id="{F68DEE0D-D5B1-4190-9EEB-F5A99D88D18F}"/>
              </a:ext>
            </a:extLst>
          </p:cNvPr>
          <p:cNvSpPr>
            <a:spLocks noGrp="1"/>
          </p:cNvSpPr>
          <p:nvPr>
            <p:ph idx="1"/>
          </p:nvPr>
        </p:nvSpPr>
        <p:spPr>
          <a:xfrm>
            <a:off x="519113" y="1052513"/>
            <a:ext cx="8229600" cy="5545137"/>
          </a:xfrm>
        </p:spPr>
        <p:txBody>
          <a:bodyPr/>
          <a:lstStyle/>
          <a:p>
            <a:r>
              <a:rPr lang="de-DE" altLang="de-DE" sz="3000"/>
              <a:t>Politische Prägung:</a:t>
            </a:r>
            <a:br>
              <a:rPr lang="de-DE" altLang="de-DE" sz="3000"/>
            </a:br>
            <a:r>
              <a:rPr lang="de-DE" altLang="de-DE" sz="3000"/>
              <a:t>August Bebel Reichstagsabgeordneter der SPD </a:t>
            </a:r>
            <a:br>
              <a:rPr lang="de-DE" altLang="de-DE" sz="3000"/>
            </a:br>
            <a:r>
              <a:rPr lang="de-DE" altLang="de-DE" sz="3000"/>
              <a:t>im Wahlkreis Meerane-Glauchau </a:t>
            </a:r>
          </a:p>
          <a:p>
            <a:pPr>
              <a:buFont typeface="Arial" panose="020B0604020202020204" pitchFamily="34" charset="0"/>
              <a:buNone/>
            </a:pPr>
            <a:endParaRPr lang="de-DE" altLang="de-DE" sz="3000"/>
          </a:p>
          <a:p>
            <a:r>
              <a:rPr lang="de-DE" altLang="de-DE" sz="3000"/>
              <a:t>1933: 24.900 Einwohner</a:t>
            </a:r>
          </a:p>
          <a:p>
            <a:r>
              <a:rPr lang="de-DE" altLang="de-DE" sz="3000"/>
              <a:t>Oberbürgermeister 1915 bis 1941	</a:t>
            </a:r>
            <a:br>
              <a:rPr lang="de-DE" altLang="de-DE" sz="3000"/>
            </a:br>
            <a:r>
              <a:rPr lang="de-DE" altLang="de-DE" sz="3000"/>
              <a:t>Dr. Paul Rüdiger</a:t>
            </a:r>
          </a:p>
          <a:p>
            <a:r>
              <a:rPr lang="de-DE" altLang="de-DE" sz="3000"/>
              <a:t>Schulen:</a:t>
            </a:r>
            <a:br>
              <a:rPr lang="de-DE" altLang="de-DE" sz="3000"/>
            </a:br>
            <a:r>
              <a:rPr lang="de-DE" altLang="de-DE" sz="3000"/>
              <a:t>3 Volksschulen (Georgenschule 25 Klassen, Lindenschule 28, Tännichtschule 24); </a:t>
            </a:r>
            <a:br>
              <a:rPr lang="de-DE" altLang="de-DE" sz="3000"/>
            </a:br>
            <a:r>
              <a:rPr lang="de-DE" altLang="de-DE" sz="3000"/>
              <a:t>insgesamt 2369 Schüler </a:t>
            </a:r>
          </a:p>
        </p:txBody>
      </p:sp>
    </p:spTree>
  </p:cSld>
  <p:clrMapOvr>
    <a:masterClrMapping/>
  </p:clrMapOvr>
  <p:transition spd="slow">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3524D6BA-CA28-4DE2-992B-B5F576C5F248}"/>
              </a:ext>
            </a:extLst>
          </p:cNvPr>
          <p:cNvSpPr>
            <a:spLocks noGrp="1"/>
          </p:cNvSpPr>
          <p:nvPr>
            <p:ph type="sldNum" sz="quarter" idx="12"/>
          </p:nvPr>
        </p:nvSpPr>
        <p:spPr/>
        <p:txBody>
          <a:bodyPr/>
          <a:lstStyle/>
          <a:p>
            <a:fld id="{3C2509B9-31E3-44A5-BC52-A34CC4777A7B}" type="slidenum">
              <a:rPr lang="de-DE" altLang="de-DE"/>
              <a:pPr/>
              <a:t>3</a:t>
            </a:fld>
            <a:endParaRPr lang="de-DE" altLang="de-DE"/>
          </a:p>
        </p:txBody>
      </p:sp>
      <p:sp>
        <p:nvSpPr>
          <p:cNvPr id="3074" name="Titel 1">
            <a:extLst>
              <a:ext uri="{FF2B5EF4-FFF2-40B4-BE49-F238E27FC236}">
                <a16:creationId xmlns:a16="http://schemas.microsoft.com/office/drawing/2014/main" id="{28E84172-C76D-4AD1-B5D5-D901776C77CC}"/>
              </a:ext>
            </a:extLst>
          </p:cNvPr>
          <p:cNvSpPr>
            <a:spLocks noGrp="1"/>
          </p:cNvSpPr>
          <p:nvPr>
            <p:ph type="title"/>
          </p:nvPr>
        </p:nvSpPr>
        <p:spPr>
          <a:xfrm>
            <a:off x="1033463" y="274638"/>
            <a:ext cx="6778625" cy="1143000"/>
          </a:xfrm>
        </p:spPr>
        <p:txBody>
          <a:bodyPr/>
          <a:lstStyle/>
          <a:p>
            <a:pPr algn="l" eaLnBrk="1" hangingPunct="1"/>
            <a:r>
              <a:rPr lang="de-DE" altLang="de-DE" b="1"/>
              <a:t>Oberrealschule Meerane</a:t>
            </a:r>
            <a:br>
              <a:rPr lang="de-DE" altLang="de-DE" b="1"/>
            </a:br>
            <a:r>
              <a:rPr lang="de-DE" altLang="de-DE" b="1"/>
              <a:t>(später Goethe-Oberschule)</a:t>
            </a:r>
          </a:p>
        </p:txBody>
      </p:sp>
      <p:pic>
        <p:nvPicPr>
          <p:cNvPr id="3075" name="Inhaltsplatzhalter 3">
            <a:extLst>
              <a:ext uri="{FF2B5EF4-FFF2-40B4-BE49-F238E27FC236}">
                <a16:creationId xmlns:a16="http://schemas.microsoft.com/office/drawing/2014/main" id="{E97F8BA4-340B-4367-8DE6-7F518E32670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157288" y="1497013"/>
            <a:ext cx="6799262" cy="5100637"/>
          </a:xfrm>
        </p:spPr>
      </p:pic>
    </p:spTree>
  </p:cSld>
  <p:clrMapOvr>
    <a:masterClrMapping/>
  </p:clrMapOvr>
  <p:transition spd="slow">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D0095ADF-F287-4AE7-8FD3-1B92CFF4D24B}"/>
              </a:ext>
            </a:extLst>
          </p:cNvPr>
          <p:cNvSpPr>
            <a:spLocks noGrp="1"/>
          </p:cNvSpPr>
          <p:nvPr>
            <p:ph type="sldNum" sz="quarter" idx="12"/>
          </p:nvPr>
        </p:nvSpPr>
        <p:spPr/>
        <p:txBody>
          <a:bodyPr/>
          <a:lstStyle/>
          <a:p>
            <a:fld id="{2414846A-02BD-4DD2-BFD0-0C1026434CCE}" type="slidenum">
              <a:rPr lang="de-DE" altLang="de-DE"/>
              <a:pPr/>
              <a:t>4</a:t>
            </a:fld>
            <a:endParaRPr lang="de-DE" altLang="de-DE"/>
          </a:p>
        </p:txBody>
      </p:sp>
      <p:sp>
        <p:nvSpPr>
          <p:cNvPr id="4098" name="Titel 1">
            <a:extLst>
              <a:ext uri="{FF2B5EF4-FFF2-40B4-BE49-F238E27FC236}">
                <a16:creationId xmlns:a16="http://schemas.microsoft.com/office/drawing/2014/main" id="{7EA94D60-F384-4857-8B0A-1A91CADA1038}"/>
              </a:ext>
            </a:extLst>
          </p:cNvPr>
          <p:cNvSpPr>
            <a:spLocks noGrp="1"/>
          </p:cNvSpPr>
          <p:nvPr>
            <p:ph type="title"/>
          </p:nvPr>
        </p:nvSpPr>
        <p:spPr>
          <a:xfrm>
            <a:off x="468313" y="274638"/>
            <a:ext cx="6192837" cy="1143000"/>
          </a:xfrm>
        </p:spPr>
        <p:txBody>
          <a:bodyPr/>
          <a:lstStyle/>
          <a:p>
            <a:pPr algn="l" eaLnBrk="1" hangingPunct="1"/>
            <a:r>
              <a:rPr lang="de-DE" altLang="de-DE" b="1"/>
              <a:t>Oberrealschule Meerane</a:t>
            </a:r>
          </a:p>
        </p:txBody>
      </p:sp>
      <p:sp>
        <p:nvSpPr>
          <p:cNvPr id="3075" name="Inhaltsplatzhalter 2">
            <a:extLst>
              <a:ext uri="{FF2B5EF4-FFF2-40B4-BE49-F238E27FC236}">
                <a16:creationId xmlns:a16="http://schemas.microsoft.com/office/drawing/2014/main" id="{9093302A-64E0-44D1-85FC-53E04EEE0916}"/>
              </a:ext>
            </a:extLst>
          </p:cNvPr>
          <p:cNvSpPr>
            <a:spLocks noGrp="1"/>
          </p:cNvSpPr>
          <p:nvPr>
            <p:ph idx="1"/>
          </p:nvPr>
        </p:nvSpPr>
        <p:spPr/>
        <p:txBody>
          <a:bodyPr/>
          <a:lstStyle/>
          <a:p>
            <a:pPr eaLnBrk="1" hangingPunct="1"/>
            <a:r>
              <a:rPr lang="de-DE" altLang="de-DE" sz="3000"/>
              <a:t>Gründung als Realschule II. Ordnung Ostern 1875</a:t>
            </a:r>
          </a:p>
          <a:p>
            <a:pPr eaLnBrk="1" hangingPunct="1"/>
            <a:r>
              <a:rPr lang="de-DE" altLang="de-DE" sz="3000"/>
              <a:t>Seit Ostern 1884 lateinlose Realschule mit Progymnasium</a:t>
            </a:r>
          </a:p>
          <a:p>
            <a:pPr eaLnBrk="1" hangingPunct="1"/>
            <a:r>
              <a:rPr lang="de-DE" altLang="de-DE" sz="3000"/>
              <a:t>1908 bis 1911 Ausbau zur Oberrealschule</a:t>
            </a:r>
          </a:p>
          <a:p>
            <a:pPr eaLnBrk="1" hangingPunct="1"/>
            <a:r>
              <a:rPr lang="de-DE" altLang="de-DE" sz="3000"/>
              <a:t>Seit 1911 auch Aufnahme von Schülerinnen</a:t>
            </a:r>
          </a:p>
          <a:p>
            <a:pPr eaLnBrk="1" hangingPunct="1"/>
            <a:r>
              <a:rPr lang="de-DE" altLang="de-DE" sz="3000"/>
              <a:t>Von 1911 bis 1930 bestanden 274 Oberreal-schüler die Reifeprüfung, darunter 11 Mädchen</a:t>
            </a:r>
          </a:p>
          <a:p>
            <a:pPr eaLnBrk="1" hangingPunct="1">
              <a:buFont typeface="Arial" panose="020B0604020202020204" pitchFamily="34" charset="0"/>
              <a:buNone/>
            </a:pPr>
            <a:endParaRPr lang="de-DE" altLang="de-DE"/>
          </a:p>
        </p:txBody>
      </p:sp>
    </p:spTree>
  </p:cSld>
  <p:clrMapOvr>
    <a:masterClrMapping/>
  </p:clrMapOvr>
  <p:transition spd="slow">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975FA59C-C8C8-4FD2-B5AA-52FB3D78DF14}"/>
              </a:ext>
            </a:extLst>
          </p:cNvPr>
          <p:cNvSpPr>
            <a:spLocks noGrp="1"/>
          </p:cNvSpPr>
          <p:nvPr>
            <p:ph type="sldNum" sz="quarter" idx="12"/>
          </p:nvPr>
        </p:nvSpPr>
        <p:spPr/>
        <p:txBody>
          <a:bodyPr/>
          <a:lstStyle/>
          <a:p>
            <a:fld id="{B5D6ECF5-7646-4150-BCB6-E54D9252D929}" type="slidenum">
              <a:rPr lang="de-DE" altLang="de-DE"/>
              <a:pPr/>
              <a:t>5</a:t>
            </a:fld>
            <a:endParaRPr lang="de-DE" altLang="de-DE"/>
          </a:p>
        </p:txBody>
      </p:sp>
      <p:sp>
        <p:nvSpPr>
          <p:cNvPr id="5122" name="Inhaltsplatzhalter 2">
            <a:extLst>
              <a:ext uri="{FF2B5EF4-FFF2-40B4-BE49-F238E27FC236}">
                <a16:creationId xmlns:a16="http://schemas.microsoft.com/office/drawing/2014/main" id="{6AEE6BCA-0B25-4D8A-9A1C-9F0FF3C0CB8C}"/>
              </a:ext>
            </a:extLst>
          </p:cNvPr>
          <p:cNvSpPr>
            <a:spLocks noGrp="1"/>
          </p:cNvSpPr>
          <p:nvPr>
            <p:ph idx="1"/>
          </p:nvPr>
        </p:nvSpPr>
        <p:spPr>
          <a:xfrm>
            <a:off x="457200" y="3471863"/>
            <a:ext cx="8229600" cy="2405062"/>
          </a:xfrm>
        </p:spPr>
        <p:txBody>
          <a:bodyPr/>
          <a:lstStyle/>
          <a:p>
            <a:pPr marL="0" indent="0" eaLnBrk="1" hangingPunct="1">
              <a:buFont typeface="Arial" panose="020B0604020202020204" pitchFamily="34" charset="0"/>
              <a:buNone/>
            </a:pPr>
            <a:r>
              <a:rPr lang="de-DE" altLang="de-DE" b="1"/>
              <a:t>Prof. Dr. August </a:t>
            </a:r>
            <a:r>
              <a:rPr lang="de-DE" altLang="de-DE" b="1" u="sng"/>
              <a:t>Oskar</a:t>
            </a:r>
            <a:r>
              <a:rPr lang="de-DE" altLang="de-DE" b="1"/>
              <a:t> Philipp</a:t>
            </a:r>
            <a:r>
              <a:rPr lang="de-DE" altLang="de-DE"/>
              <a:t>, </a:t>
            </a:r>
            <a:br>
              <a:rPr lang="de-DE" altLang="de-DE"/>
            </a:br>
            <a:r>
              <a:rPr lang="de-DE" altLang="de-DE"/>
              <a:t>geb. 29.8.1872 gest. 30.12.1942</a:t>
            </a:r>
          </a:p>
          <a:p>
            <a:pPr marL="0" indent="0" eaLnBrk="1" hangingPunct="1">
              <a:buFont typeface="Arial" panose="020B0604020202020204" pitchFamily="34" charset="0"/>
              <a:buNone/>
            </a:pPr>
            <a:endParaRPr lang="de-DE" altLang="de-DE"/>
          </a:p>
          <a:p>
            <a:pPr marL="0" indent="0" eaLnBrk="1" hangingPunct="1">
              <a:buFont typeface="Arial" panose="020B0604020202020204" pitchFamily="34" charset="0"/>
              <a:buNone/>
            </a:pPr>
            <a:r>
              <a:rPr lang="de-DE" altLang="de-DE"/>
              <a:t>Studiendirektor, Oberstudienrat, Konrektor</a:t>
            </a:r>
          </a:p>
        </p:txBody>
      </p:sp>
      <p:pic>
        <p:nvPicPr>
          <p:cNvPr id="5123" name="Grafik 1">
            <a:extLst>
              <a:ext uri="{FF2B5EF4-FFF2-40B4-BE49-F238E27FC236}">
                <a16:creationId xmlns:a16="http://schemas.microsoft.com/office/drawing/2014/main" id="{73D359C4-2B01-4CF0-A357-2459855724FB}"/>
              </a:ext>
            </a:extLst>
          </p:cNvPr>
          <p:cNvPicPr>
            <a:picLocks noChangeAspect="1"/>
          </p:cNvPicPr>
          <p:nvPr/>
        </p:nvPicPr>
        <p:blipFill>
          <a:blip r:embed="rId2">
            <a:extLst>
              <a:ext uri="{28A0092B-C50C-407E-A947-70E740481C1C}">
                <a14:useLocalDpi xmlns:a14="http://schemas.microsoft.com/office/drawing/2010/main" val="0"/>
              </a:ext>
            </a:extLst>
          </a:blip>
          <a:srcRect l="10670" t="7803" r="4076" b="15323"/>
          <a:stretch>
            <a:fillRect/>
          </a:stretch>
        </p:blipFill>
        <p:spPr bwMode="auto">
          <a:xfrm>
            <a:off x="5126038" y="679450"/>
            <a:ext cx="2632075"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305E18B6-F0D6-4D0E-B71E-1961028952B5}"/>
              </a:ext>
            </a:extLst>
          </p:cNvPr>
          <p:cNvSpPr>
            <a:spLocks noGrp="1"/>
          </p:cNvSpPr>
          <p:nvPr>
            <p:ph type="sldNum" sz="quarter" idx="12"/>
          </p:nvPr>
        </p:nvSpPr>
        <p:spPr/>
        <p:txBody>
          <a:bodyPr/>
          <a:lstStyle/>
          <a:p>
            <a:fld id="{62E3E00E-F65D-4853-9103-0B7CE33C9E20}" type="slidenum">
              <a:rPr lang="de-DE" altLang="de-DE"/>
              <a:pPr/>
              <a:t>6</a:t>
            </a:fld>
            <a:endParaRPr lang="de-DE" altLang="de-DE"/>
          </a:p>
        </p:txBody>
      </p:sp>
      <p:sp>
        <p:nvSpPr>
          <p:cNvPr id="6146" name="Inhaltsplatzhalter 2">
            <a:extLst>
              <a:ext uri="{FF2B5EF4-FFF2-40B4-BE49-F238E27FC236}">
                <a16:creationId xmlns:a16="http://schemas.microsoft.com/office/drawing/2014/main" id="{9E21C38D-895B-464C-AF40-84D0C21D7351}"/>
              </a:ext>
            </a:extLst>
          </p:cNvPr>
          <p:cNvSpPr>
            <a:spLocks noGrp="1"/>
          </p:cNvSpPr>
          <p:nvPr>
            <p:ph idx="1"/>
          </p:nvPr>
        </p:nvSpPr>
        <p:spPr>
          <a:xfrm>
            <a:off x="457200" y="3211513"/>
            <a:ext cx="5194300" cy="3241675"/>
          </a:xfrm>
        </p:spPr>
        <p:txBody>
          <a:bodyPr/>
          <a:lstStyle/>
          <a:p>
            <a:pPr marL="0" indent="0" eaLnBrk="1" hangingPunct="1">
              <a:buFont typeface="Arial" panose="020B0604020202020204" pitchFamily="34" charset="0"/>
              <a:buNone/>
            </a:pPr>
            <a:r>
              <a:rPr lang="de-DE" altLang="de-DE" b="1"/>
              <a:t>Karl Emil </a:t>
            </a:r>
            <a:r>
              <a:rPr lang="de-DE" altLang="de-DE" b="1" u="sng"/>
              <a:t>Willibald</a:t>
            </a:r>
            <a:r>
              <a:rPr lang="de-DE" altLang="de-DE" b="1"/>
              <a:t> Krause</a:t>
            </a:r>
            <a:endParaRPr lang="de-DE" altLang="de-DE"/>
          </a:p>
          <a:p>
            <a:pPr marL="0" indent="0" eaLnBrk="1" hangingPunct="1">
              <a:buFont typeface="Arial" panose="020B0604020202020204" pitchFamily="34" charset="0"/>
              <a:buNone/>
            </a:pPr>
            <a:r>
              <a:rPr lang="de-DE" altLang="de-DE"/>
              <a:t>geb. 3.10.1884 gest. 2.1.1979</a:t>
            </a:r>
          </a:p>
          <a:p>
            <a:pPr marL="0" indent="0" eaLnBrk="1" hangingPunct="1">
              <a:buFont typeface="Arial" panose="020B0604020202020204" pitchFamily="34" charset="0"/>
              <a:buNone/>
            </a:pPr>
            <a:endParaRPr lang="de-DE" altLang="de-DE"/>
          </a:p>
          <a:p>
            <a:pPr marL="0" indent="0" eaLnBrk="1" hangingPunct="1">
              <a:buFont typeface="Arial" panose="020B0604020202020204" pitchFamily="34" charset="0"/>
              <a:buNone/>
            </a:pPr>
            <a:r>
              <a:rPr lang="de-DE" altLang="de-DE"/>
              <a:t>ständiger Lehrer ab 1.1.1913 (Naturwissenschaften); Studienrat</a:t>
            </a:r>
          </a:p>
        </p:txBody>
      </p:sp>
      <p:pic>
        <p:nvPicPr>
          <p:cNvPr id="6147" name="Picture 3">
            <a:extLst>
              <a:ext uri="{FF2B5EF4-FFF2-40B4-BE49-F238E27FC236}">
                <a16:creationId xmlns:a16="http://schemas.microsoft.com/office/drawing/2014/main" id="{3E682F40-5317-4856-9480-772A2FBC47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9113" y="593725"/>
            <a:ext cx="2933700" cy="4491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389FDEB4-C064-4EA7-806B-3890F3A95BE2}"/>
              </a:ext>
            </a:extLst>
          </p:cNvPr>
          <p:cNvSpPr>
            <a:spLocks noGrp="1"/>
          </p:cNvSpPr>
          <p:nvPr>
            <p:ph type="sldNum" sz="quarter" idx="12"/>
          </p:nvPr>
        </p:nvSpPr>
        <p:spPr/>
        <p:txBody>
          <a:bodyPr/>
          <a:lstStyle/>
          <a:p>
            <a:fld id="{13728316-2F3C-4296-AE14-6A5AF0473D82}" type="slidenum">
              <a:rPr lang="de-DE" altLang="de-DE"/>
              <a:pPr/>
              <a:t>7</a:t>
            </a:fld>
            <a:endParaRPr lang="de-DE" altLang="de-DE"/>
          </a:p>
        </p:txBody>
      </p:sp>
      <p:sp>
        <p:nvSpPr>
          <p:cNvPr id="59394" name="Rectangle 2">
            <a:extLst>
              <a:ext uri="{FF2B5EF4-FFF2-40B4-BE49-F238E27FC236}">
                <a16:creationId xmlns:a16="http://schemas.microsoft.com/office/drawing/2014/main" id="{E13D9B87-80D1-4755-9BE4-A8D8D06B4CD6}"/>
              </a:ext>
            </a:extLst>
          </p:cNvPr>
          <p:cNvSpPr>
            <a:spLocks noGrp="1"/>
          </p:cNvSpPr>
          <p:nvPr>
            <p:ph type="title"/>
          </p:nvPr>
        </p:nvSpPr>
        <p:spPr>
          <a:xfrm>
            <a:off x="457200" y="274638"/>
            <a:ext cx="8229600" cy="3009900"/>
          </a:xfrm>
        </p:spPr>
        <p:txBody>
          <a:bodyPr/>
          <a:lstStyle/>
          <a:p>
            <a:pPr algn="l"/>
            <a:r>
              <a:rPr lang="de-DE" altLang="de-DE" sz="3200"/>
              <a:t>Die Lehrer Prof. Dr. Oskar Philipp und Willibald Krause hatten für das Stadtjubiläum im Jahr 1930 gemeinsam das „Heimatbuch der Stadt Meerane“ geschrieben und schätzten einander.</a:t>
            </a:r>
          </a:p>
        </p:txBody>
      </p:sp>
      <p:sp>
        <p:nvSpPr>
          <p:cNvPr id="59396" name="Text Box 4">
            <a:extLst>
              <a:ext uri="{FF2B5EF4-FFF2-40B4-BE49-F238E27FC236}">
                <a16:creationId xmlns:a16="http://schemas.microsoft.com/office/drawing/2014/main" id="{5A678211-9D3D-488A-BA90-0FBB1863C91C}"/>
              </a:ext>
            </a:extLst>
          </p:cNvPr>
          <p:cNvSpPr txBox="1">
            <a:spLocks noChangeArrowheads="1"/>
          </p:cNvSpPr>
          <p:nvPr/>
        </p:nvSpPr>
        <p:spPr bwMode="auto">
          <a:xfrm>
            <a:off x="468313" y="3213100"/>
            <a:ext cx="8351837" cy="301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sz="3200"/>
              <a:t>Im Nachlass von Willibald Krause wurden nun überraschenderweise Fotos von zwei weiteren Lehrerkollegen gefunden: </a:t>
            </a:r>
            <a:br>
              <a:rPr lang="de-DE" altLang="de-DE" sz="3200"/>
            </a:br>
            <a:r>
              <a:rPr lang="de-DE" altLang="de-DE" sz="3200"/>
              <a:t>Erich Kuske und Karl Klee.</a:t>
            </a:r>
            <a:br>
              <a:rPr lang="de-DE" altLang="de-DE" sz="3200"/>
            </a:br>
            <a:r>
              <a:rPr lang="de-DE" altLang="de-DE" sz="3200"/>
              <a:t>Erst aus neueren Aktenfunden wird deutlich, welche Beziehung zu Ihnen bestand.</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9396">
                                            <p:txEl>
                                              <p:pRg st="0" end="0"/>
                                            </p:txEl>
                                          </p:spTgt>
                                        </p:tgtEl>
                                        <p:attrNameLst>
                                          <p:attrName>style.visibility</p:attrName>
                                        </p:attrNameLst>
                                      </p:cBhvr>
                                      <p:to>
                                        <p:strVal val="visible"/>
                                      </p:to>
                                    </p:set>
                                    <p:animEffect transition="in" filter="fade">
                                      <p:cBhvr>
                                        <p:cTn id="7" dur="2000"/>
                                        <p:tgtEl>
                                          <p:spTgt spid="5939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19626D7C-9F00-45D9-80F0-7092E993D225}"/>
              </a:ext>
            </a:extLst>
          </p:cNvPr>
          <p:cNvSpPr>
            <a:spLocks noGrp="1"/>
          </p:cNvSpPr>
          <p:nvPr>
            <p:ph type="sldNum" sz="quarter" idx="12"/>
          </p:nvPr>
        </p:nvSpPr>
        <p:spPr/>
        <p:txBody>
          <a:bodyPr/>
          <a:lstStyle/>
          <a:p>
            <a:fld id="{2AA5078A-8041-45F5-A587-7845E4F6A8FC}" type="slidenum">
              <a:rPr lang="de-DE" altLang="de-DE"/>
              <a:pPr/>
              <a:t>8</a:t>
            </a:fld>
            <a:endParaRPr lang="de-DE" altLang="de-DE"/>
          </a:p>
        </p:txBody>
      </p:sp>
      <p:sp>
        <p:nvSpPr>
          <p:cNvPr id="3" name="Inhaltsplatzhalter 2">
            <a:extLst>
              <a:ext uri="{FF2B5EF4-FFF2-40B4-BE49-F238E27FC236}">
                <a16:creationId xmlns:a16="http://schemas.microsoft.com/office/drawing/2014/main" id="{417F995C-93E3-4088-9F55-B34D33C385CC}"/>
              </a:ext>
            </a:extLst>
          </p:cNvPr>
          <p:cNvSpPr>
            <a:spLocks noGrp="1"/>
          </p:cNvSpPr>
          <p:nvPr>
            <p:ph idx="1"/>
          </p:nvPr>
        </p:nvSpPr>
        <p:spPr>
          <a:xfrm>
            <a:off x="468313" y="2276475"/>
            <a:ext cx="8229600" cy="3917950"/>
          </a:xfrm>
        </p:spPr>
        <p:txBody>
          <a:bodyPr>
            <a:normAutofit/>
          </a:bodyPr>
          <a:lstStyle/>
          <a:p>
            <a:pPr marL="0" indent="0" eaLnBrk="1" hangingPunct="1">
              <a:lnSpc>
                <a:spcPct val="90000"/>
              </a:lnSpc>
              <a:buFont typeface="Arial" panose="020B0604020202020204" pitchFamily="34" charset="0"/>
              <a:buNone/>
            </a:pPr>
            <a:r>
              <a:rPr lang="de-DE" altLang="de-DE" b="1" u="sng"/>
              <a:t>Erich</a:t>
            </a:r>
            <a:r>
              <a:rPr lang="de-DE" altLang="de-DE" b="1"/>
              <a:t> Bernhard Kuske</a:t>
            </a:r>
            <a:r>
              <a:rPr lang="de-DE" altLang="de-DE"/>
              <a:t>, </a:t>
            </a:r>
            <a:br>
              <a:rPr lang="de-DE" altLang="de-DE"/>
            </a:br>
            <a:r>
              <a:rPr lang="de-DE" altLang="de-DE"/>
              <a:t>geb. am 1. Januar 1882</a:t>
            </a:r>
          </a:p>
          <a:p>
            <a:pPr marL="0" indent="0" eaLnBrk="1" hangingPunct="1">
              <a:lnSpc>
                <a:spcPct val="90000"/>
              </a:lnSpc>
            </a:pPr>
            <a:r>
              <a:rPr lang="de-DE" altLang="de-DE"/>
              <a:t>Lehrbefähigungen erworben:</a:t>
            </a:r>
            <a:br>
              <a:rPr lang="de-DE" altLang="de-DE"/>
            </a:br>
            <a:r>
              <a:rPr lang="de-DE" altLang="de-DE"/>
              <a:t>  Philosophische Propädeutik, Deutsch I, </a:t>
            </a:r>
            <a:br>
              <a:rPr lang="de-DE" altLang="de-DE"/>
            </a:br>
            <a:r>
              <a:rPr lang="de-DE" altLang="de-DE"/>
              <a:t>  Geschichte I, Erdkunde II</a:t>
            </a:r>
          </a:p>
          <a:p>
            <a:pPr marL="0" indent="0" eaLnBrk="1" hangingPunct="1">
              <a:lnSpc>
                <a:spcPct val="90000"/>
              </a:lnSpc>
            </a:pPr>
            <a:r>
              <a:rPr lang="de-DE" altLang="de-DE"/>
              <a:t>ab 19.3.1910 ständiger wissenschaftlicher </a:t>
            </a:r>
            <a:br>
              <a:rPr lang="de-DE" altLang="de-DE"/>
            </a:br>
            <a:r>
              <a:rPr lang="de-DE" altLang="de-DE"/>
              <a:t>  Lehrer an der Oberrealschule in Meerane,</a:t>
            </a:r>
          </a:p>
          <a:p>
            <a:pPr marL="0" indent="0" eaLnBrk="1" hangingPunct="1">
              <a:lnSpc>
                <a:spcPct val="90000"/>
              </a:lnSpc>
            </a:pPr>
            <a:r>
              <a:rPr lang="de-DE" altLang="de-DE"/>
              <a:t>1933 Studienrat</a:t>
            </a:r>
          </a:p>
        </p:txBody>
      </p:sp>
      <p:pic>
        <p:nvPicPr>
          <p:cNvPr id="7171" name="Grafik 1">
            <a:extLst>
              <a:ext uri="{FF2B5EF4-FFF2-40B4-BE49-F238E27FC236}">
                <a16:creationId xmlns:a16="http://schemas.microsoft.com/office/drawing/2014/main" id="{92D5835F-8704-4155-A87A-BEC7F4F44E6B}"/>
              </a:ext>
            </a:extLst>
          </p:cNvPr>
          <p:cNvPicPr>
            <a:picLocks noChangeAspect="1"/>
          </p:cNvPicPr>
          <p:nvPr/>
        </p:nvPicPr>
        <p:blipFill>
          <a:blip r:embed="rId2">
            <a:extLst>
              <a:ext uri="{28A0092B-C50C-407E-A947-70E740481C1C}">
                <a14:useLocalDpi xmlns:a14="http://schemas.microsoft.com/office/drawing/2010/main" val="0"/>
              </a:ext>
            </a:extLst>
          </a:blip>
          <a:srcRect l="19914" t="15329" r="14114" b="13513"/>
          <a:stretch>
            <a:fillRect/>
          </a:stretch>
        </p:blipFill>
        <p:spPr bwMode="auto">
          <a:xfrm>
            <a:off x="5722938" y="425450"/>
            <a:ext cx="2520950" cy="271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022E115F-27B6-4FE0-B2F4-95D61F221079}"/>
              </a:ext>
            </a:extLst>
          </p:cNvPr>
          <p:cNvSpPr>
            <a:spLocks noGrp="1"/>
          </p:cNvSpPr>
          <p:nvPr>
            <p:ph type="sldNum" sz="quarter" idx="12"/>
          </p:nvPr>
        </p:nvSpPr>
        <p:spPr/>
        <p:txBody>
          <a:bodyPr/>
          <a:lstStyle/>
          <a:p>
            <a:fld id="{882197F2-283B-425F-85A1-E8A428F155F9}" type="slidenum">
              <a:rPr lang="de-DE" altLang="de-DE"/>
              <a:pPr/>
              <a:t>9</a:t>
            </a:fld>
            <a:endParaRPr lang="de-DE" altLang="de-DE"/>
          </a:p>
        </p:txBody>
      </p:sp>
      <p:sp>
        <p:nvSpPr>
          <p:cNvPr id="8194" name="Inhaltsplatzhalter 2">
            <a:extLst>
              <a:ext uri="{FF2B5EF4-FFF2-40B4-BE49-F238E27FC236}">
                <a16:creationId xmlns:a16="http://schemas.microsoft.com/office/drawing/2014/main" id="{35217BC2-2898-4F29-A3D5-9CF395CE5F4C}"/>
              </a:ext>
            </a:extLst>
          </p:cNvPr>
          <p:cNvSpPr>
            <a:spLocks noGrp="1"/>
          </p:cNvSpPr>
          <p:nvPr>
            <p:ph idx="1"/>
          </p:nvPr>
        </p:nvSpPr>
        <p:spPr>
          <a:xfrm>
            <a:off x="468313" y="2852738"/>
            <a:ext cx="8435975" cy="3773487"/>
          </a:xfrm>
        </p:spPr>
        <p:txBody>
          <a:bodyPr/>
          <a:lstStyle/>
          <a:p>
            <a:pPr marL="0" indent="0" eaLnBrk="1" hangingPunct="1">
              <a:buFont typeface="Arial" panose="020B0604020202020204" pitchFamily="34" charset="0"/>
              <a:buNone/>
            </a:pPr>
            <a:r>
              <a:rPr lang="de-DE" altLang="de-DE" b="1" u="sng"/>
              <a:t>Karl</a:t>
            </a:r>
            <a:r>
              <a:rPr lang="de-DE" altLang="de-DE" b="1"/>
              <a:t> Julius Rudolf Klee</a:t>
            </a:r>
            <a:r>
              <a:rPr lang="de-DE" altLang="de-DE"/>
              <a:t>, </a:t>
            </a:r>
            <a:br>
              <a:rPr lang="de-DE" altLang="de-DE"/>
            </a:br>
            <a:r>
              <a:rPr lang="de-DE" altLang="de-DE"/>
              <a:t>geb. 3.12.1887 in Meerane</a:t>
            </a:r>
          </a:p>
          <a:p>
            <a:pPr marL="0" indent="0" eaLnBrk="1" hangingPunct="1"/>
            <a:r>
              <a:rPr lang="de-DE" altLang="de-DE"/>
              <a:t>Lehrbefähigungen erworben:</a:t>
            </a:r>
            <a:br>
              <a:rPr lang="de-DE" altLang="de-DE"/>
            </a:br>
            <a:r>
              <a:rPr lang="de-DE" altLang="de-DE"/>
              <a:t>  Philosophische Propädeutik, reine Mathematik I  </a:t>
            </a:r>
            <a:br>
              <a:rPr lang="de-DE" altLang="de-DE"/>
            </a:br>
            <a:r>
              <a:rPr lang="de-DE" altLang="de-DE"/>
              <a:t>  (für die erste Stufe), Physik I, Chemie I</a:t>
            </a:r>
          </a:p>
          <a:p>
            <a:pPr marL="0" indent="0" eaLnBrk="1" hangingPunct="1"/>
            <a:r>
              <a:rPr lang="de-DE" altLang="de-DE"/>
              <a:t>seit 1.4.1920 Studienrat an der Oberrealschule </a:t>
            </a:r>
            <a:br>
              <a:rPr lang="de-DE" altLang="de-DE"/>
            </a:br>
            <a:r>
              <a:rPr lang="de-DE" altLang="de-DE"/>
              <a:t>  in Meerane</a:t>
            </a:r>
          </a:p>
        </p:txBody>
      </p:sp>
      <p:pic>
        <p:nvPicPr>
          <p:cNvPr id="8195" name="Grafik 1">
            <a:extLst>
              <a:ext uri="{FF2B5EF4-FFF2-40B4-BE49-F238E27FC236}">
                <a16:creationId xmlns:a16="http://schemas.microsoft.com/office/drawing/2014/main" id="{49DA2A88-FAF9-4D4B-9C92-BF83A375C247}"/>
              </a:ext>
            </a:extLst>
          </p:cNvPr>
          <p:cNvPicPr>
            <a:picLocks noChangeAspect="1"/>
          </p:cNvPicPr>
          <p:nvPr/>
        </p:nvPicPr>
        <p:blipFill>
          <a:blip r:embed="rId2">
            <a:extLst>
              <a:ext uri="{28A0092B-C50C-407E-A947-70E740481C1C}">
                <a14:useLocalDpi xmlns:a14="http://schemas.microsoft.com/office/drawing/2010/main" val="0"/>
              </a:ext>
            </a:extLst>
          </a:blip>
          <a:srcRect l="27885" t="2425" r="23622" b="59393"/>
          <a:stretch>
            <a:fillRect/>
          </a:stretch>
        </p:blipFill>
        <p:spPr bwMode="auto">
          <a:xfrm>
            <a:off x="5362575" y="666750"/>
            <a:ext cx="2522538" cy="261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283FBAFD-1550-47CE-9C4E-104A7EC9C2ED}"/>
              </a:ext>
            </a:extLst>
          </p:cNvPr>
          <p:cNvSpPr>
            <a:spLocks noGrp="1"/>
          </p:cNvSpPr>
          <p:nvPr>
            <p:ph type="sldNum" sz="quarter" idx="12"/>
          </p:nvPr>
        </p:nvSpPr>
        <p:spPr/>
        <p:txBody>
          <a:bodyPr/>
          <a:lstStyle/>
          <a:p>
            <a:fld id="{9CF2B9C3-280F-4CA0-BDBA-A2B28BEB3C57}" type="slidenum">
              <a:rPr lang="de-DE" altLang="de-DE"/>
              <a:pPr/>
              <a:t>10</a:t>
            </a:fld>
            <a:endParaRPr lang="de-DE" altLang="de-DE"/>
          </a:p>
        </p:txBody>
      </p:sp>
      <p:sp>
        <p:nvSpPr>
          <p:cNvPr id="3" name="Inhaltsplatzhalter 2">
            <a:extLst>
              <a:ext uri="{FF2B5EF4-FFF2-40B4-BE49-F238E27FC236}">
                <a16:creationId xmlns:a16="http://schemas.microsoft.com/office/drawing/2014/main" id="{761EF2EF-1978-4800-AEDF-8EED0C04F7F7}"/>
              </a:ext>
            </a:extLst>
          </p:cNvPr>
          <p:cNvSpPr>
            <a:spLocks noGrp="1"/>
          </p:cNvSpPr>
          <p:nvPr>
            <p:ph idx="1"/>
          </p:nvPr>
        </p:nvSpPr>
        <p:spPr>
          <a:xfrm>
            <a:off x="457200" y="476250"/>
            <a:ext cx="8229600" cy="5649913"/>
          </a:xfrm>
        </p:spPr>
        <p:txBody>
          <a:bodyPr>
            <a:normAutofit/>
          </a:bodyPr>
          <a:lstStyle/>
          <a:p>
            <a:pPr marL="0" indent="0" eaLnBrk="1" hangingPunct="1">
              <a:lnSpc>
                <a:spcPct val="80000"/>
              </a:lnSpc>
              <a:buFont typeface="Arial" panose="020B0604020202020204" pitchFamily="34" charset="0"/>
              <a:buNone/>
            </a:pPr>
            <a:r>
              <a:rPr lang="de-DE" altLang="de-DE" sz="3000" i="1">
                <a:solidFill>
                  <a:schemeClr val="hlink"/>
                </a:solidFill>
              </a:rPr>
              <a:t>Quelle:</a:t>
            </a:r>
          </a:p>
          <a:p>
            <a:pPr marL="0" indent="0" eaLnBrk="1" hangingPunct="1">
              <a:lnSpc>
                <a:spcPct val="80000"/>
              </a:lnSpc>
              <a:buFont typeface="Arial" panose="020B0604020202020204" pitchFamily="34" charset="0"/>
              <a:buNone/>
            </a:pPr>
            <a:endParaRPr lang="de-DE" altLang="de-DE" sz="3000"/>
          </a:p>
          <a:p>
            <a:pPr marL="0" indent="0" eaLnBrk="1" hangingPunct="1">
              <a:lnSpc>
                <a:spcPct val="80000"/>
              </a:lnSpc>
              <a:buFont typeface="Arial" panose="020B0604020202020204" pitchFamily="34" charset="0"/>
              <a:buNone/>
            </a:pPr>
            <a:r>
              <a:rPr lang="de-DE" altLang="de-DE" sz="3000"/>
              <a:t>Aktenheft</a:t>
            </a:r>
          </a:p>
          <a:p>
            <a:pPr marL="0" indent="0" eaLnBrk="1" hangingPunct="1">
              <a:lnSpc>
                <a:spcPct val="80000"/>
              </a:lnSpc>
              <a:buFont typeface="Arial" panose="020B0604020202020204" pitchFamily="34" charset="0"/>
              <a:buNone/>
            </a:pPr>
            <a:r>
              <a:rPr lang="de-DE" altLang="de-DE" sz="3000"/>
              <a:t>des Stadtrates zu Meerane /Sachsen)</a:t>
            </a:r>
          </a:p>
          <a:p>
            <a:pPr marL="0" indent="0" eaLnBrk="1" hangingPunct="1">
              <a:lnSpc>
                <a:spcPct val="80000"/>
              </a:lnSpc>
              <a:buFont typeface="Arial" panose="020B0604020202020204" pitchFamily="34" charset="0"/>
              <a:buNone/>
            </a:pPr>
            <a:r>
              <a:rPr lang="de-DE" altLang="de-DE" sz="3000"/>
              <a:t>- als Oberrealschulkommission –</a:t>
            </a:r>
          </a:p>
          <a:p>
            <a:pPr marL="0" indent="0" eaLnBrk="1" hangingPunct="1">
              <a:lnSpc>
                <a:spcPct val="80000"/>
              </a:lnSpc>
              <a:buFont typeface="Arial" panose="020B0604020202020204" pitchFamily="34" charset="0"/>
              <a:buNone/>
            </a:pPr>
            <a:r>
              <a:rPr lang="de-DE" altLang="de-DE" sz="3000"/>
              <a:t>I b / 45</a:t>
            </a:r>
          </a:p>
          <a:p>
            <a:pPr marL="0" indent="0" eaLnBrk="1" hangingPunct="1">
              <a:lnSpc>
                <a:spcPct val="80000"/>
              </a:lnSpc>
              <a:buFont typeface="Arial" panose="020B0604020202020204" pitchFamily="34" charset="0"/>
              <a:buNone/>
            </a:pPr>
            <a:r>
              <a:rPr lang="de-DE" altLang="de-DE" sz="3000"/>
              <a:t>Beurlaubung und Einleitung des Dienststrafverfahrens gegen den Studienrat an der Oberrealschule</a:t>
            </a:r>
          </a:p>
          <a:p>
            <a:pPr marL="0" indent="0" eaLnBrk="1" hangingPunct="1">
              <a:lnSpc>
                <a:spcPct val="80000"/>
              </a:lnSpc>
              <a:buFont typeface="Arial" panose="020B0604020202020204" pitchFamily="34" charset="0"/>
              <a:buNone/>
            </a:pPr>
            <a:r>
              <a:rPr lang="de-DE" altLang="de-DE" sz="3000"/>
              <a:t>Erich Bernhard Kuske</a:t>
            </a:r>
          </a:p>
          <a:p>
            <a:pPr marL="0" indent="0" eaLnBrk="1" hangingPunct="1">
              <a:lnSpc>
                <a:spcPct val="80000"/>
              </a:lnSpc>
              <a:buFont typeface="Arial" panose="020B0604020202020204" pitchFamily="34" charset="0"/>
              <a:buNone/>
            </a:pPr>
            <a:r>
              <a:rPr lang="de-DE" altLang="de-DE" sz="3000"/>
              <a:t>mit dem Ziele der Entlassung …</a:t>
            </a:r>
          </a:p>
          <a:p>
            <a:pPr marL="0" indent="0" eaLnBrk="1" hangingPunct="1">
              <a:lnSpc>
                <a:spcPct val="80000"/>
              </a:lnSpc>
              <a:buFont typeface="Arial" panose="020B0604020202020204" pitchFamily="34" charset="0"/>
              <a:buNone/>
            </a:pPr>
            <a:r>
              <a:rPr lang="de-DE" altLang="de-DE" sz="3000"/>
              <a:t>Ergangen im Jahre 1933</a:t>
            </a:r>
          </a:p>
          <a:p>
            <a:pPr marL="0" indent="0" eaLnBrk="1" hangingPunct="1">
              <a:lnSpc>
                <a:spcPct val="80000"/>
              </a:lnSpc>
              <a:buFont typeface="Arial" panose="020B0604020202020204" pitchFamily="34" charset="0"/>
              <a:buNone/>
            </a:pPr>
            <a:endParaRPr lang="de-DE" altLang="de-DE" sz="3000"/>
          </a:p>
        </p:txBody>
      </p:sp>
    </p:spTree>
  </p:cSld>
  <p:clrMapOvr>
    <a:masterClrMapping/>
  </p:clrMapOvr>
  <p:transition spd="slow">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DD6F73B4-9333-447D-B4C8-1D8B967463CE}"/>
              </a:ext>
            </a:extLst>
          </p:cNvPr>
          <p:cNvSpPr>
            <a:spLocks noGrp="1"/>
          </p:cNvSpPr>
          <p:nvPr>
            <p:ph type="sldNum" sz="quarter" idx="12"/>
          </p:nvPr>
        </p:nvSpPr>
        <p:spPr/>
        <p:txBody>
          <a:bodyPr/>
          <a:lstStyle/>
          <a:p>
            <a:fld id="{2DE3B102-652E-4257-9971-D7CEC9728B89}" type="slidenum">
              <a:rPr lang="de-DE" altLang="de-DE"/>
              <a:pPr/>
              <a:t>11</a:t>
            </a:fld>
            <a:endParaRPr lang="de-DE" altLang="de-DE"/>
          </a:p>
        </p:txBody>
      </p:sp>
      <p:sp>
        <p:nvSpPr>
          <p:cNvPr id="3" name="Inhaltsplatzhalter 2">
            <a:extLst>
              <a:ext uri="{FF2B5EF4-FFF2-40B4-BE49-F238E27FC236}">
                <a16:creationId xmlns:a16="http://schemas.microsoft.com/office/drawing/2014/main" id="{A0F4E54B-E391-41A2-9D70-E0C2EA2FC33F}"/>
              </a:ext>
            </a:extLst>
          </p:cNvPr>
          <p:cNvSpPr>
            <a:spLocks noGrp="1"/>
          </p:cNvSpPr>
          <p:nvPr>
            <p:ph idx="1"/>
          </p:nvPr>
        </p:nvSpPr>
        <p:spPr>
          <a:xfrm>
            <a:off x="457200" y="692150"/>
            <a:ext cx="8229600" cy="5329238"/>
          </a:xfrm>
        </p:spPr>
        <p:txBody>
          <a:bodyPr>
            <a:normAutofit/>
          </a:bodyPr>
          <a:lstStyle/>
          <a:p>
            <a:pPr marL="0" indent="0" eaLnBrk="1" hangingPunct="1">
              <a:lnSpc>
                <a:spcPct val="90000"/>
              </a:lnSpc>
              <a:buFont typeface="Arial" panose="020B0604020202020204" pitchFamily="34" charset="0"/>
              <a:buNone/>
            </a:pPr>
            <a:r>
              <a:rPr lang="de-DE" altLang="de-DE" sz="3000" b="1">
                <a:solidFill>
                  <a:schemeClr val="hlink"/>
                </a:solidFill>
              </a:rPr>
              <a:t>„Machtergreifung“:</a:t>
            </a:r>
            <a:br>
              <a:rPr lang="de-DE" altLang="de-DE" sz="3000"/>
            </a:br>
            <a:r>
              <a:rPr lang="de-DE" altLang="de-DE" sz="3000"/>
              <a:t>Die Nationalsozialisten feierten am </a:t>
            </a:r>
            <a:r>
              <a:rPr lang="de-DE" altLang="de-DE" sz="3000">
                <a:solidFill>
                  <a:srgbClr val="FF0000"/>
                </a:solidFill>
              </a:rPr>
              <a:t>30. Januar 1933 </a:t>
            </a:r>
            <a:r>
              <a:rPr lang="de-DE" altLang="de-DE" sz="3000"/>
              <a:t>den Tag der nationalen Erhebung als Beginn ihrer Machtübernahme. An diesem Tag wurde Adolf Hitler von Reichspräsident Paul von Hindenburg als Reichskanzler vereidigt und mit der Bildung einer Koalitionsregierung des Nationalen Zusammenschlusses, in der die Nationalsozialisten in der Minderzahl waren, beauftragt.</a:t>
            </a:r>
          </a:p>
          <a:p>
            <a:pPr marL="0" indent="0" eaLnBrk="1" hangingPunct="1">
              <a:lnSpc>
                <a:spcPct val="90000"/>
              </a:lnSpc>
              <a:buFont typeface="Arial" panose="020B0604020202020204" pitchFamily="34" charset="0"/>
              <a:buNone/>
            </a:pPr>
            <a:endParaRPr lang="de-DE" altLang="de-DE" sz="3000"/>
          </a:p>
          <a:p>
            <a:pPr marL="0" indent="0" eaLnBrk="1" hangingPunct="1">
              <a:lnSpc>
                <a:spcPct val="90000"/>
              </a:lnSpc>
              <a:buFont typeface="Arial" panose="020B0604020202020204" pitchFamily="34" charset="0"/>
              <a:buNone/>
            </a:pPr>
            <a:r>
              <a:rPr lang="de-DE" altLang="de-DE" sz="3000" i="1"/>
              <a:t>(„demokratischer“ Akt!)</a:t>
            </a:r>
          </a:p>
        </p:txBody>
      </p:sp>
    </p:spTree>
  </p:cSld>
  <p:clrMapOvr>
    <a:masterClrMapping/>
  </p:clrMapOvr>
  <p:transition spd="slow">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5">
            <a:extLst>
              <a:ext uri="{FF2B5EF4-FFF2-40B4-BE49-F238E27FC236}">
                <a16:creationId xmlns:a16="http://schemas.microsoft.com/office/drawing/2014/main" id="{5AE7170F-A385-4AFD-93A3-9AADE731A07D}"/>
              </a:ext>
            </a:extLst>
          </p:cNvPr>
          <p:cNvSpPr>
            <a:spLocks noGrp="1"/>
          </p:cNvSpPr>
          <p:nvPr>
            <p:ph type="sldNum" sz="quarter" idx="12"/>
          </p:nvPr>
        </p:nvSpPr>
        <p:spPr/>
        <p:txBody>
          <a:bodyPr/>
          <a:lstStyle/>
          <a:p>
            <a:fld id="{DD597652-3063-43F4-9E33-9EDBD73B2202}" type="slidenum">
              <a:rPr lang="de-DE" altLang="de-DE"/>
              <a:pPr/>
              <a:t>12</a:t>
            </a:fld>
            <a:endParaRPr lang="de-DE" altLang="de-DE"/>
          </a:p>
        </p:txBody>
      </p:sp>
      <p:sp>
        <p:nvSpPr>
          <p:cNvPr id="13314" name="Inhaltsplatzhalter 2">
            <a:extLst>
              <a:ext uri="{FF2B5EF4-FFF2-40B4-BE49-F238E27FC236}">
                <a16:creationId xmlns:a16="http://schemas.microsoft.com/office/drawing/2014/main" id="{55C3C96B-46EF-4BC2-B199-75EAE64FB851}"/>
              </a:ext>
            </a:extLst>
          </p:cNvPr>
          <p:cNvSpPr>
            <a:spLocks noGrp="1"/>
          </p:cNvSpPr>
          <p:nvPr>
            <p:ph idx="1"/>
          </p:nvPr>
        </p:nvSpPr>
        <p:spPr/>
        <p:txBody>
          <a:bodyPr/>
          <a:lstStyle/>
          <a:p>
            <a:pPr marL="0" indent="0" eaLnBrk="1" hangingPunct="1">
              <a:buFont typeface="Arial" panose="020B0604020202020204" pitchFamily="34" charset="0"/>
              <a:buNone/>
            </a:pPr>
            <a:r>
              <a:rPr lang="de-DE" altLang="de-DE"/>
              <a:t>Das weitaus bekannteste </a:t>
            </a:r>
            <a:r>
              <a:rPr lang="de-DE" altLang="de-DE" b="1">
                <a:solidFill>
                  <a:schemeClr val="hlink"/>
                </a:solidFill>
              </a:rPr>
              <a:t>Ermächtigungsgesetz</a:t>
            </a:r>
            <a:r>
              <a:rPr lang="de-DE" altLang="de-DE" b="1">
                <a:solidFill>
                  <a:srgbClr val="0070C0"/>
                </a:solidFill>
              </a:rPr>
              <a:t> </a:t>
            </a:r>
            <a:r>
              <a:rPr lang="de-DE" altLang="de-DE"/>
              <a:t>ist das Gesetz zur Behebung der Not von Volk und Reich. Am 23. März 1933 wurde darüber heftig debattiert, bis es am darauffolgenden Tag, dem </a:t>
            </a:r>
            <a:r>
              <a:rPr lang="de-DE" altLang="de-DE" b="1">
                <a:solidFill>
                  <a:srgbClr val="FF0000"/>
                </a:solidFill>
              </a:rPr>
              <a:t>24. März 1933</a:t>
            </a:r>
            <a:r>
              <a:rPr lang="de-DE" altLang="de-DE"/>
              <a:t>, verkündet werden konnte.</a:t>
            </a:r>
            <a:br>
              <a:rPr lang="de-DE" altLang="de-DE"/>
            </a:br>
            <a:br>
              <a:rPr lang="de-DE" altLang="de-DE"/>
            </a:br>
            <a:r>
              <a:rPr lang="de-DE" altLang="de-DE" i="1"/>
              <a:t>(„demokratisch“ beschlossen!)</a:t>
            </a:r>
          </a:p>
        </p:txBody>
      </p:sp>
    </p:spTree>
  </p:cSld>
  <p:clrMapOvr>
    <a:masterClrMapping/>
  </p:clrMapOvr>
  <p:transition spd="slow">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5F8CE8FB-D615-411E-8536-06EA3BF53DAB}"/>
              </a:ext>
            </a:extLst>
          </p:cNvPr>
          <p:cNvSpPr>
            <a:spLocks noGrp="1"/>
          </p:cNvSpPr>
          <p:nvPr>
            <p:ph type="sldNum" sz="quarter" idx="12"/>
          </p:nvPr>
        </p:nvSpPr>
        <p:spPr/>
        <p:txBody>
          <a:bodyPr/>
          <a:lstStyle/>
          <a:p>
            <a:fld id="{9667EF7C-532C-4DD7-B8A2-5920D501203E}" type="slidenum">
              <a:rPr lang="de-DE" altLang="de-DE"/>
              <a:pPr/>
              <a:t>13</a:t>
            </a:fld>
            <a:endParaRPr lang="de-DE" altLang="de-DE"/>
          </a:p>
        </p:txBody>
      </p:sp>
      <p:sp>
        <p:nvSpPr>
          <p:cNvPr id="3" name="Inhaltsplatzhalter 2">
            <a:extLst>
              <a:ext uri="{FF2B5EF4-FFF2-40B4-BE49-F238E27FC236}">
                <a16:creationId xmlns:a16="http://schemas.microsoft.com/office/drawing/2014/main" id="{79FF9B75-A480-4BC8-8AE1-12928F43307B}"/>
              </a:ext>
            </a:extLst>
          </p:cNvPr>
          <p:cNvSpPr>
            <a:spLocks noGrp="1"/>
          </p:cNvSpPr>
          <p:nvPr>
            <p:ph idx="1"/>
          </p:nvPr>
        </p:nvSpPr>
        <p:spPr>
          <a:xfrm>
            <a:off x="457200" y="549275"/>
            <a:ext cx="8229600" cy="5576888"/>
          </a:xfrm>
        </p:spPr>
        <p:txBody>
          <a:bodyPr>
            <a:normAutofit/>
          </a:bodyPr>
          <a:lstStyle/>
          <a:p>
            <a:pPr marL="0" indent="0" eaLnBrk="1" hangingPunct="1">
              <a:lnSpc>
                <a:spcPct val="80000"/>
              </a:lnSpc>
              <a:buFont typeface="Arial" panose="020B0604020202020204" pitchFamily="34" charset="0"/>
              <a:buNone/>
            </a:pPr>
            <a:r>
              <a:rPr lang="de-DE" altLang="de-DE" sz="2700"/>
              <a:t>Der Begriff </a:t>
            </a:r>
            <a:r>
              <a:rPr lang="de-DE" altLang="de-DE" sz="2700" b="1">
                <a:solidFill>
                  <a:schemeClr val="hlink"/>
                </a:solidFill>
              </a:rPr>
              <a:t>„Gleichschaltung“</a:t>
            </a:r>
            <a:r>
              <a:rPr lang="de-DE" altLang="de-DE" sz="2700">
                <a:solidFill>
                  <a:srgbClr val="FF0000"/>
                </a:solidFill>
              </a:rPr>
              <a:t> </a:t>
            </a:r>
            <a:r>
              <a:rPr lang="de-DE" altLang="de-DE" sz="2700"/>
              <a:t>wurde 1933 durch den Reichsjustizminister Franz Gürtner geprägt und verwendet. </a:t>
            </a:r>
          </a:p>
          <a:p>
            <a:pPr marL="0" indent="0" eaLnBrk="1" hangingPunct="1">
              <a:lnSpc>
                <a:spcPct val="80000"/>
              </a:lnSpc>
              <a:buFont typeface="Arial" panose="020B0604020202020204" pitchFamily="34" charset="0"/>
              <a:buNone/>
            </a:pPr>
            <a:r>
              <a:rPr lang="de-DE" altLang="de-DE" sz="2700"/>
              <a:t>Als Datum der erstmaligen offiziellen Verwendung kann der 31. März 1933 gesehen werden. An diesem Tag trat das Erste Gleichschaltungsgesetz (Vorläufiges Gesetz zur Gleichschaltung der Länder mit dem Reich) in Kraft, mit dem die deutschen Länder ihre politische Souveränität verloren. Mit diesem Gesetz wurde der Begriff zu einem </a:t>
            </a:r>
            <a:r>
              <a:rPr lang="de-DE" altLang="de-DE" sz="2700">
                <a:solidFill>
                  <a:schemeClr val="hlink"/>
                </a:solidFill>
              </a:rPr>
              <a:t>Synonym für die Maßnahmen der nationalsozialistischen Führung gegen Opposition, andere Parteien</a:t>
            </a:r>
            <a:r>
              <a:rPr lang="de-DE" altLang="de-DE" sz="2700"/>
              <a:t>, Vereine usw. Gleichschaltung bezeichnet somit nicht nur die administrativen Maßnahmen, sondern steht auch für den damit verbundenen Terror.</a:t>
            </a:r>
          </a:p>
        </p:txBody>
      </p:sp>
    </p:spTree>
  </p:cSld>
  <p:clrMapOvr>
    <a:masterClrMapping/>
  </p:clrMapOvr>
  <p:transition spd="slow">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DE928359-F62A-4300-9D70-A5385D27A539}"/>
              </a:ext>
            </a:extLst>
          </p:cNvPr>
          <p:cNvSpPr>
            <a:spLocks noGrp="1"/>
          </p:cNvSpPr>
          <p:nvPr>
            <p:ph type="sldNum" sz="quarter" idx="12"/>
          </p:nvPr>
        </p:nvSpPr>
        <p:spPr/>
        <p:txBody>
          <a:bodyPr/>
          <a:lstStyle/>
          <a:p>
            <a:fld id="{D04A0099-8483-4071-B4AC-F5DFEB7B81A2}" type="slidenum">
              <a:rPr lang="de-DE" altLang="de-DE"/>
              <a:pPr/>
              <a:t>14</a:t>
            </a:fld>
            <a:endParaRPr lang="de-DE" altLang="de-DE"/>
          </a:p>
        </p:txBody>
      </p:sp>
      <p:sp>
        <p:nvSpPr>
          <p:cNvPr id="3" name="Inhaltsplatzhalter 2">
            <a:extLst>
              <a:ext uri="{FF2B5EF4-FFF2-40B4-BE49-F238E27FC236}">
                <a16:creationId xmlns:a16="http://schemas.microsoft.com/office/drawing/2014/main" id="{31B42C69-715D-4DD6-B6A8-A1BC545D03D1}"/>
              </a:ext>
            </a:extLst>
          </p:cNvPr>
          <p:cNvSpPr>
            <a:spLocks noGrp="1"/>
          </p:cNvSpPr>
          <p:nvPr>
            <p:ph idx="1"/>
          </p:nvPr>
        </p:nvSpPr>
        <p:spPr/>
        <p:txBody>
          <a:bodyPr>
            <a:normAutofit/>
          </a:bodyPr>
          <a:lstStyle/>
          <a:p>
            <a:pPr marL="0" indent="0" eaLnBrk="1" hangingPunct="1">
              <a:buFont typeface="Arial" panose="020B0604020202020204" pitchFamily="34" charset="0"/>
              <a:buNone/>
            </a:pPr>
            <a:r>
              <a:rPr lang="de-DE" altLang="de-DE" sz="3000"/>
              <a:t>Das </a:t>
            </a:r>
            <a:r>
              <a:rPr lang="de-DE" altLang="de-DE" sz="3000" b="1">
                <a:solidFill>
                  <a:schemeClr val="hlink"/>
                </a:solidFill>
              </a:rPr>
              <a:t>Gesetz zur Wiederherstellung des Berufsbeamtentums</a:t>
            </a:r>
            <a:r>
              <a:rPr lang="de-DE" altLang="de-DE" sz="3000">
                <a:solidFill>
                  <a:srgbClr val="0070C0"/>
                </a:solidFill>
              </a:rPr>
              <a:t> </a:t>
            </a:r>
            <a:r>
              <a:rPr lang="de-DE" altLang="de-DE" sz="3000"/>
              <a:t>wurde am </a:t>
            </a:r>
            <a:r>
              <a:rPr lang="de-DE" altLang="de-DE" sz="3000" b="1">
                <a:solidFill>
                  <a:srgbClr val="FF0000"/>
                </a:solidFill>
              </a:rPr>
              <a:t>7. April 1933 </a:t>
            </a:r>
            <a:r>
              <a:rPr lang="de-DE" altLang="de-DE" sz="3000"/>
              <a:t>erlassen und erlaubte es den nationalsozialisti-schen Machthabern, jüdische und politisch missliebige Beamte aus dem Dienst zu entfernen. Zwecke des unter Federführung von Wilhelm Frick veröffentlichten Gesetzes waren die Verwirklichung der rassenpolitischen Ziele der NSDAP und die </a:t>
            </a:r>
            <a:r>
              <a:rPr lang="de-DE" altLang="de-DE" sz="3000">
                <a:solidFill>
                  <a:schemeClr val="hlink"/>
                </a:solidFill>
              </a:rPr>
              <a:t>Gleichschaltung des öffentlichen Dienstes.</a:t>
            </a:r>
          </a:p>
        </p:txBody>
      </p:sp>
    </p:spTree>
  </p:cSld>
  <p:clrMapOvr>
    <a:masterClrMapping/>
  </p:clrMapOvr>
  <p:transition spd="slow">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5">
            <a:extLst>
              <a:ext uri="{FF2B5EF4-FFF2-40B4-BE49-F238E27FC236}">
                <a16:creationId xmlns:a16="http://schemas.microsoft.com/office/drawing/2014/main" id="{48FF1AE1-F8AB-45FE-85F8-BDE753E15333}"/>
              </a:ext>
            </a:extLst>
          </p:cNvPr>
          <p:cNvSpPr>
            <a:spLocks noGrp="1"/>
          </p:cNvSpPr>
          <p:nvPr>
            <p:ph type="sldNum" sz="quarter" idx="12"/>
          </p:nvPr>
        </p:nvSpPr>
        <p:spPr/>
        <p:txBody>
          <a:bodyPr/>
          <a:lstStyle/>
          <a:p>
            <a:fld id="{059D2F0F-417A-4093-8F15-5A590E7CBCAD}" type="slidenum">
              <a:rPr lang="de-DE" altLang="de-DE"/>
              <a:pPr/>
              <a:t>15</a:t>
            </a:fld>
            <a:endParaRPr lang="de-DE" altLang="de-DE"/>
          </a:p>
        </p:txBody>
      </p:sp>
      <p:sp>
        <p:nvSpPr>
          <p:cNvPr id="16386" name="Inhaltsplatzhalter 2">
            <a:extLst>
              <a:ext uri="{FF2B5EF4-FFF2-40B4-BE49-F238E27FC236}">
                <a16:creationId xmlns:a16="http://schemas.microsoft.com/office/drawing/2014/main" id="{D761B212-12AE-4870-8BAE-EB3D890CCC24}"/>
              </a:ext>
            </a:extLst>
          </p:cNvPr>
          <p:cNvSpPr>
            <a:spLocks noGrp="1"/>
          </p:cNvSpPr>
          <p:nvPr>
            <p:ph idx="1"/>
          </p:nvPr>
        </p:nvSpPr>
        <p:spPr>
          <a:xfrm>
            <a:off x="457200" y="260350"/>
            <a:ext cx="8229600" cy="6048375"/>
          </a:xfrm>
        </p:spPr>
        <p:txBody>
          <a:bodyPr/>
          <a:lstStyle/>
          <a:p>
            <a:pPr marL="0" indent="0" eaLnBrk="1" hangingPunct="1">
              <a:buFont typeface="Arial" panose="020B0604020202020204" pitchFamily="34" charset="0"/>
              <a:buNone/>
            </a:pPr>
            <a:r>
              <a:rPr lang="de-DE" altLang="de-DE" sz="1600" b="1"/>
              <a:t>Erste Verordnung zur Durchführung des Gesetzes zur Wiederherstellung des Berufsbeamtentums</a:t>
            </a:r>
          </a:p>
          <a:p>
            <a:pPr marL="0" indent="0" eaLnBrk="1" hangingPunct="1">
              <a:buFont typeface="Arial" panose="020B0604020202020204" pitchFamily="34" charset="0"/>
              <a:buNone/>
            </a:pPr>
            <a:endParaRPr lang="de-DE" altLang="de-DE" sz="1600"/>
          </a:p>
          <a:p>
            <a:pPr marL="0" indent="0" eaLnBrk="1" hangingPunct="1">
              <a:buFont typeface="Arial" panose="020B0604020202020204" pitchFamily="34" charset="0"/>
              <a:buNone/>
            </a:pPr>
            <a:r>
              <a:rPr lang="de-DE" altLang="de-DE" sz="1600"/>
              <a:t>Vom </a:t>
            </a:r>
            <a:r>
              <a:rPr lang="de-DE" altLang="de-DE" sz="1600" b="1">
                <a:solidFill>
                  <a:srgbClr val="FF0000"/>
                </a:solidFill>
              </a:rPr>
              <a:t>11. April 1933</a:t>
            </a:r>
            <a:r>
              <a:rPr lang="de-DE" altLang="de-DE" sz="1600"/>
              <a:t>.</a:t>
            </a:r>
          </a:p>
          <a:p>
            <a:pPr marL="0" indent="0" eaLnBrk="1" hangingPunct="1">
              <a:buFont typeface="Arial" panose="020B0604020202020204" pitchFamily="34" charset="0"/>
              <a:buNone/>
            </a:pPr>
            <a:endParaRPr lang="de-DE" altLang="de-DE" sz="1600"/>
          </a:p>
          <a:p>
            <a:pPr marL="0" indent="0" eaLnBrk="1" hangingPunct="1">
              <a:buFont typeface="Arial" panose="020B0604020202020204" pitchFamily="34" charset="0"/>
              <a:buNone/>
            </a:pPr>
            <a:r>
              <a:rPr lang="de-DE" altLang="de-DE" sz="1600"/>
              <a:t>Auf Grund des § 17 des Gesetzes zur Wiederherstellung des Berufsbeamtentums vom 7. April 1933 (Reichsgesetzbl. I S. 175) wird verordnet was folgt:</a:t>
            </a:r>
          </a:p>
          <a:p>
            <a:pPr marL="0" indent="0" eaLnBrk="1" hangingPunct="1">
              <a:buFont typeface="Arial" panose="020B0604020202020204" pitchFamily="34" charset="0"/>
              <a:buNone/>
            </a:pPr>
            <a:endParaRPr lang="de-DE" altLang="de-DE" sz="1600"/>
          </a:p>
          <a:p>
            <a:pPr marL="0" indent="0" eaLnBrk="1" hangingPunct="1">
              <a:buFont typeface="Arial" panose="020B0604020202020204" pitchFamily="34" charset="0"/>
              <a:buNone/>
            </a:pPr>
            <a:r>
              <a:rPr lang="de-DE" altLang="de-DE" sz="1600"/>
              <a:t>Zu § 2	1.</a:t>
            </a:r>
          </a:p>
          <a:p>
            <a:pPr marL="0" indent="0" eaLnBrk="1" hangingPunct="1">
              <a:buFont typeface="Arial" panose="020B0604020202020204" pitchFamily="34" charset="0"/>
              <a:buNone/>
            </a:pPr>
            <a:r>
              <a:rPr lang="de-DE" altLang="de-DE" sz="2400" b="1">
                <a:solidFill>
                  <a:schemeClr val="hlink"/>
                </a:solidFill>
              </a:rPr>
              <a:t>Ungeeignet sind alle Beamte, die der kommunistischen Partei oder kommunistischen Hilfs- oder Ersatzorganisationen angehören. Sie sind daher zu entlassen.</a:t>
            </a:r>
          </a:p>
          <a:p>
            <a:pPr marL="0" indent="0" eaLnBrk="1" hangingPunct="1">
              <a:buFont typeface="Arial" panose="020B0604020202020204" pitchFamily="34" charset="0"/>
              <a:buNone/>
            </a:pPr>
            <a:endParaRPr lang="de-DE" altLang="de-DE" sz="2000" b="1">
              <a:solidFill>
                <a:schemeClr val="hlink"/>
              </a:solidFill>
            </a:endParaRPr>
          </a:p>
          <a:p>
            <a:pPr marL="0" indent="0" eaLnBrk="1" hangingPunct="1">
              <a:buFont typeface="Arial" panose="020B0604020202020204" pitchFamily="34" charset="0"/>
              <a:buNone/>
            </a:pPr>
            <a:r>
              <a:rPr lang="de-DE" altLang="de-DE" sz="1600" b="1"/>
              <a:t>Zu § 4	3.</a:t>
            </a:r>
          </a:p>
          <a:p>
            <a:pPr marL="0" indent="0" eaLnBrk="1" hangingPunct="1">
              <a:buFont typeface="Arial" panose="020B0604020202020204" pitchFamily="34" charset="0"/>
              <a:buNone/>
            </a:pPr>
            <a:r>
              <a:rPr lang="de-DE" altLang="de-DE" sz="1600" b="1"/>
              <a:t> (1) Bei der Prüfung, ob die Voraussetzungen des § 4 Satz 1 gegeben sind, ist die gesamte politische Betätigung des Beamten, insbesondere seit dem 9. November 1918, in Betracht zu ziehen.</a:t>
            </a:r>
          </a:p>
          <a:p>
            <a:pPr marL="0" indent="0" eaLnBrk="1" hangingPunct="1">
              <a:buFont typeface="Arial" panose="020B0604020202020204" pitchFamily="34" charset="0"/>
              <a:buNone/>
            </a:pPr>
            <a:r>
              <a:rPr lang="de-DE" altLang="de-DE" sz="1600" b="1"/>
              <a:t> (2) Jeder Beamte ist verpflichtet, der obersten Reichs- oder Landesbehörde (§ 7) auf Verlangen Auskunft darüber zu geben, welchen politischen Parteien er bisher angehört hat. Als politische Parteien im Sinne dieser Bestimmung gelten auch das Reichsbanner Schwarz-Rot-Gold, der Republikanische Richterbund und die Liga für Menschenrechte.</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2000"/>
                                  </p:stCondLst>
                                  <p:childTnLst>
                                    <p:set>
                                      <p:cBhvr>
                                        <p:cTn id="6" dur="1" fill="hold">
                                          <p:stCondLst>
                                            <p:cond delay="0"/>
                                          </p:stCondLst>
                                        </p:cTn>
                                        <p:tgtEl>
                                          <p:spTgt spid="16386">
                                            <p:txEl>
                                              <p:pRg st="6" end="6"/>
                                            </p:txEl>
                                          </p:spTgt>
                                        </p:tgtEl>
                                        <p:attrNameLst>
                                          <p:attrName>style.visibility</p:attrName>
                                        </p:attrNameLst>
                                      </p:cBhvr>
                                      <p:to>
                                        <p:strVal val="visible"/>
                                      </p:to>
                                    </p:set>
                                    <p:animEffect transition="in" filter="fade">
                                      <p:cBhvr>
                                        <p:cTn id="7" dur="2000"/>
                                        <p:tgtEl>
                                          <p:spTgt spid="16386">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6386">
                                            <p:txEl>
                                              <p:pRg st="7" end="7"/>
                                            </p:txEl>
                                          </p:spTgt>
                                        </p:tgtEl>
                                        <p:attrNameLst>
                                          <p:attrName>style.visibility</p:attrName>
                                        </p:attrNameLst>
                                      </p:cBhvr>
                                      <p:to>
                                        <p:strVal val="visible"/>
                                      </p:to>
                                    </p:set>
                                    <p:animEffect transition="in" filter="fade">
                                      <p:cBhvr>
                                        <p:cTn id="10" dur="2000"/>
                                        <p:tgtEl>
                                          <p:spTgt spid="1638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30BED30C-F3EE-4426-8270-EBF9E8D42878}"/>
              </a:ext>
            </a:extLst>
          </p:cNvPr>
          <p:cNvSpPr>
            <a:spLocks noGrp="1"/>
          </p:cNvSpPr>
          <p:nvPr>
            <p:ph type="sldNum" sz="quarter" idx="12"/>
          </p:nvPr>
        </p:nvSpPr>
        <p:spPr/>
        <p:txBody>
          <a:bodyPr/>
          <a:lstStyle/>
          <a:p>
            <a:fld id="{8C77FA5D-F158-4D37-BFA5-8FF9F20A9777}" type="slidenum">
              <a:rPr lang="de-DE" altLang="de-DE"/>
              <a:pPr/>
              <a:t>16</a:t>
            </a:fld>
            <a:endParaRPr lang="de-DE" altLang="de-DE"/>
          </a:p>
        </p:txBody>
      </p:sp>
      <p:sp>
        <p:nvSpPr>
          <p:cNvPr id="3" name="Inhaltsplatzhalter 2">
            <a:extLst>
              <a:ext uri="{FF2B5EF4-FFF2-40B4-BE49-F238E27FC236}">
                <a16:creationId xmlns:a16="http://schemas.microsoft.com/office/drawing/2014/main" id="{A7B49A96-8D87-435E-BB98-41AE541C3293}"/>
              </a:ext>
            </a:extLst>
          </p:cNvPr>
          <p:cNvSpPr>
            <a:spLocks noGrp="1"/>
          </p:cNvSpPr>
          <p:nvPr>
            <p:ph idx="1"/>
          </p:nvPr>
        </p:nvSpPr>
        <p:spPr>
          <a:xfrm>
            <a:off x="1897063" y="1960563"/>
            <a:ext cx="5338762" cy="2692400"/>
          </a:xfrm>
        </p:spPr>
        <p:txBody>
          <a:bodyPr>
            <a:normAutofit/>
          </a:bodyPr>
          <a:lstStyle/>
          <a:p>
            <a:pPr marL="0" indent="0" algn="ctr" eaLnBrk="1" hangingPunct="1">
              <a:lnSpc>
                <a:spcPct val="80000"/>
              </a:lnSpc>
              <a:buFont typeface="Arial" panose="020B0604020202020204" pitchFamily="34" charset="0"/>
              <a:buNone/>
            </a:pPr>
            <a:r>
              <a:rPr lang="de-DE" altLang="de-DE" sz="4100" b="1"/>
              <a:t>Das Land Sachsen </a:t>
            </a:r>
          </a:p>
          <a:p>
            <a:pPr marL="0" indent="0" algn="ctr" eaLnBrk="1" hangingPunct="1">
              <a:lnSpc>
                <a:spcPct val="80000"/>
              </a:lnSpc>
              <a:buFont typeface="Arial" panose="020B0604020202020204" pitchFamily="34" charset="0"/>
              <a:buNone/>
            </a:pPr>
            <a:r>
              <a:rPr lang="de-DE" altLang="de-DE" sz="4100" b="1"/>
              <a:t>handelt schon</a:t>
            </a:r>
          </a:p>
          <a:p>
            <a:pPr marL="0" indent="0" algn="ctr" eaLnBrk="1" hangingPunct="1">
              <a:lnSpc>
                <a:spcPct val="80000"/>
              </a:lnSpc>
              <a:buFont typeface="Arial" panose="020B0604020202020204" pitchFamily="34" charset="0"/>
              <a:buNone/>
            </a:pPr>
            <a:r>
              <a:rPr lang="de-DE" altLang="de-DE" sz="4100" b="1"/>
              <a:t>einen Monat früher </a:t>
            </a:r>
          </a:p>
          <a:p>
            <a:pPr marL="0" indent="0" algn="ctr" eaLnBrk="1" hangingPunct="1">
              <a:lnSpc>
                <a:spcPct val="80000"/>
              </a:lnSpc>
              <a:buFont typeface="Arial" panose="020B0604020202020204" pitchFamily="34" charset="0"/>
              <a:buNone/>
            </a:pPr>
            <a:r>
              <a:rPr lang="de-DE" altLang="de-DE" sz="4100" b="1"/>
              <a:t>als das „Reich“!</a:t>
            </a:r>
          </a:p>
        </p:txBody>
      </p:sp>
    </p:spTree>
  </p:cSld>
  <p:clrMapOvr>
    <a:masterClrMapping/>
  </p:clrMapOvr>
  <p:transition spd="slow">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5">
            <a:extLst>
              <a:ext uri="{FF2B5EF4-FFF2-40B4-BE49-F238E27FC236}">
                <a16:creationId xmlns:a16="http://schemas.microsoft.com/office/drawing/2014/main" id="{CDC2AD6A-0039-4B15-9026-D47DEC6954E5}"/>
              </a:ext>
            </a:extLst>
          </p:cNvPr>
          <p:cNvSpPr>
            <a:spLocks noGrp="1"/>
          </p:cNvSpPr>
          <p:nvPr>
            <p:ph type="sldNum" sz="quarter" idx="12"/>
          </p:nvPr>
        </p:nvSpPr>
        <p:spPr/>
        <p:txBody>
          <a:bodyPr/>
          <a:lstStyle/>
          <a:p>
            <a:fld id="{8373CF36-2961-4E26-BBA4-E7F4DAE22107}" type="slidenum">
              <a:rPr lang="de-DE" altLang="de-DE"/>
              <a:pPr/>
              <a:t>17</a:t>
            </a:fld>
            <a:endParaRPr lang="de-DE" altLang="de-DE"/>
          </a:p>
        </p:txBody>
      </p:sp>
      <p:sp>
        <p:nvSpPr>
          <p:cNvPr id="2" name="Titel 1">
            <a:extLst>
              <a:ext uri="{FF2B5EF4-FFF2-40B4-BE49-F238E27FC236}">
                <a16:creationId xmlns:a16="http://schemas.microsoft.com/office/drawing/2014/main" id="{C26C89E5-115E-47BF-A3F3-1E92FEB312E5}"/>
              </a:ext>
            </a:extLst>
          </p:cNvPr>
          <p:cNvSpPr>
            <a:spLocks noGrp="1"/>
          </p:cNvSpPr>
          <p:nvPr>
            <p:ph type="title"/>
          </p:nvPr>
        </p:nvSpPr>
        <p:spPr>
          <a:xfrm>
            <a:off x="457200" y="1916113"/>
            <a:ext cx="8229600" cy="3457575"/>
          </a:xfrm>
          <a:solidFill>
            <a:schemeClr val="accent1">
              <a:lumMod val="20000"/>
              <a:lumOff val="80000"/>
            </a:schemeClr>
          </a:solidFill>
          <a:ln>
            <a:solidFill>
              <a:srgbClr val="0070C0"/>
            </a:solidFill>
          </a:ln>
        </p:spPr>
        <p:txBody>
          <a:bodyPr rtlCol="0">
            <a:noAutofit/>
          </a:bodyPr>
          <a:lstStyle/>
          <a:p>
            <a:pPr algn="l" eaLnBrk="1" fontAlgn="auto" hangingPunct="1">
              <a:spcBef>
                <a:spcPct val="20000"/>
              </a:spcBef>
              <a:spcAft>
                <a:spcPts val="0"/>
              </a:spcAft>
              <a:defRPr/>
            </a:pPr>
            <a:r>
              <a:rPr lang="de-DE" sz="2400" b="1" dirty="0">
                <a:solidFill>
                  <a:prstClr val="black"/>
                </a:solidFill>
                <a:ea typeface="+mn-ea"/>
                <a:cs typeface="+mn-cs"/>
              </a:rPr>
              <a:t>Nationalsozialistische Deutsche Arbeiterpartei </a:t>
            </a:r>
            <a:br>
              <a:rPr lang="de-DE" sz="2400" b="1" dirty="0">
                <a:solidFill>
                  <a:prstClr val="black"/>
                </a:solidFill>
                <a:ea typeface="+mn-ea"/>
                <a:cs typeface="+mn-cs"/>
              </a:rPr>
            </a:br>
            <a:r>
              <a:rPr lang="de-DE" sz="2400" b="1" dirty="0">
                <a:solidFill>
                  <a:prstClr val="black"/>
                </a:solidFill>
                <a:ea typeface="+mn-ea"/>
                <a:cs typeface="+mn-cs"/>
              </a:rPr>
              <a:t>Gauleitung Sachsen</a:t>
            </a:r>
            <a:br>
              <a:rPr lang="de-DE" sz="2400" b="1" dirty="0">
                <a:solidFill>
                  <a:prstClr val="black"/>
                </a:solidFill>
                <a:ea typeface="+mn-ea"/>
                <a:cs typeface="+mn-cs"/>
              </a:rPr>
            </a:br>
            <a:r>
              <a:rPr lang="de-DE" sz="2400" b="1" dirty="0">
                <a:solidFill>
                  <a:prstClr val="black"/>
                </a:solidFill>
                <a:ea typeface="+mn-ea"/>
                <a:cs typeface="+mn-cs"/>
              </a:rPr>
              <a:t>Meerane, den </a:t>
            </a:r>
            <a:r>
              <a:rPr lang="de-DE" sz="2400" b="1" dirty="0">
                <a:solidFill>
                  <a:srgbClr val="FF0000"/>
                </a:solidFill>
                <a:ea typeface="+mn-ea"/>
                <a:cs typeface="+mn-cs"/>
              </a:rPr>
              <a:t>16. März 1933 </a:t>
            </a:r>
            <a:br>
              <a:rPr lang="de-DE" sz="2400" b="1" dirty="0">
                <a:solidFill>
                  <a:prstClr val="black"/>
                </a:solidFill>
                <a:ea typeface="+mn-ea"/>
                <a:cs typeface="+mn-cs"/>
              </a:rPr>
            </a:br>
            <a:r>
              <a:rPr lang="de-DE" sz="2400" b="1" dirty="0" err="1">
                <a:solidFill>
                  <a:prstClr val="black"/>
                </a:solidFill>
                <a:ea typeface="+mn-ea"/>
                <a:cs typeface="+mn-cs"/>
              </a:rPr>
              <a:t>Eing</a:t>
            </a:r>
            <a:r>
              <a:rPr lang="de-DE" sz="2400" b="1" dirty="0">
                <a:solidFill>
                  <a:prstClr val="black"/>
                </a:solidFill>
                <a:ea typeface="+mn-ea"/>
                <a:cs typeface="+mn-cs"/>
              </a:rPr>
              <a:t>. 20.3.33 Dr. R.</a:t>
            </a:r>
            <a:br>
              <a:rPr lang="de-DE" sz="2400" b="1" dirty="0">
                <a:solidFill>
                  <a:prstClr val="black"/>
                </a:solidFill>
                <a:ea typeface="+mn-ea"/>
                <a:cs typeface="+mn-cs"/>
              </a:rPr>
            </a:br>
            <a:br>
              <a:rPr lang="de-DE" sz="2400" b="1" dirty="0">
                <a:solidFill>
                  <a:prstClr val="black"/>
                </a:solidFill>
                <a:ea typeface="+mn-ea"/>
                <a:cs typeface="+mn-cs"/>
              </a:rPr>
            </a:br>
            <a:r>
              <a:rPr lang="de-DE" sz="2400" b="1" dirty="0">
                <a:solidFill>
                  <a:prstClr val="black"/>
                </a:solidFill>
                <a:ea typeface="+mn-ea"/>
                <a:cs typeface="+mn-cs"/>
              </a:rPr>
              <a:t>An den Herrn Ersten Bürgermeister, Meerane Sachsen</a:t>
            </a:r>
            <a:br>
              <a:rPr lang="de-DE" sz="2400" b="1" dirty="0">
                <a:solidFill>
                  <a:prstClr val="black"/>
                </a:solidFill>
                <a:ea typeface="+mn-ea"/>
                <a:cs typeface="+mn-cs"/>
              </a:rPr>
            </a:br>
            <a:br>
              <a:rPr lang="de-DE" sz="2400" b="1" dirty="0">
                <a:solidFill>
                  <a:prstClr val="black"/>
                </a:solidFill>
                <a:ea typeface="+mn-ea"/>
                <a:cs typeface="+mn-cs"/>
              </a:rPr>
            </a:br>
            <a:r>
              <a:rPr lang="de-DE" sz="2400" i="1" dirty="0">
                <a:solidFill>
                  <a:prstClr val="black"/>
                </a:solidFill>
                <a:ea typeface="+mn-ea"/>
                <a:cs typeface="+mn-cs"/>
              </a:rPr>
              <a:t>(Stadtrat und Bürgermeister sind die örtliche Schulbehörde, Anstellungsträger der Lehrer an der Oberrealschule)</a:t>
            </a:r>
          </a:p>
        </p:txBody>
      </p:sp>
      <p:sp>
        <p:nvSpPr>
          <p:cNvPr id="3" name="Inhaltsplatzhalter 2">
            <a:extLst>
              <a:ext uri="{FF2B5EF4-FFF2-40B4-BE49-F238E27FC236}">
                <a16:creationId xmlns:a16="http://schemas.microsoft.com/office/drawing/2014/main" id="{013C2537-1FFF-472B-A4C7-C882B3F5BA97}"/>
              </a:ext>
            </a:extLst>
          </p:cNvPr>
          <p:cNvSpPr>
            <a:spLocks noGrp="1"/>
          </p:cNvSpPr>
          <p:nvPr>
            <p:ph idx="1"/>
          </p:nvPr>
        </p:nvSpPr>
        <p:spPr>
          <a:xfrm>
            <a:off x="468313" y="476250"/>
            <a:ext cx="8229600" cy="4525963"/>
          </a:xfrm>
        </p:spPr>
        <p:txBody>
          <a:bodyPr/>
          <a:lstStyle/>
          <a:p>
            <a:pPr marL="0" indent="0" eaLnBrk="1" hangingPunct="1">
              <a:buFont typeface="Arial" panose="020B0604020202020204" pitchFamily="34" charset="0"/>
              <a:buNone/>
            </a:pPr>
            <a:r>
              <a:rPr lang="de-DE" altLang="de-DE" sz="1800"/>
              <a:t>Nationalsozialistische Deutsche Arbeiterpartei Gauleitung Sachsen</a:t>
            </a:r>
          </a:p>
          <a:p>
            <a:pPr marL="0" indent="0" eaLnBrk="1" hangingPunct="1">
              <a:buFont typeface="Arial" panose="020B0604020202020204" pitchFamily="34" charset="0"/>
              <a:buNone/>
            </a:pPr>
            <a:r>
              <a:rPr lang="de-DE" altLang="de-DE" sz="1800"/>
              <a:t>Meerane, den 16. März 1933 </a:t>
            </a:r>
          </a:p>
          <a:p>
            <a:pPr marL="0" indent="0" eaLnBrk="1" hangingPunct="1">
              <a:buFont typeface="Arial" panose="020B0604020202020204" pitchFamily="34" charset="0"/>
              <a:buNone/>
            </a:pPr>
            <a:r>
              <a:rPr lang="de-DE" altLang="de-DE" sz="1800"/>
              <a:t>Eing. 20.3.33 Dr. R.</a:t>
            </a:r>
          </a:p>
          <a:p>
            <a:pPr marL="0" indent="0" eaLnBrk="1" hangingPunct="1">
              <a:buFont typeface="Arial" panose="020B0604020202020204" pitchFamily="34" charset="0"/>
              <a:buNone/>
            </a:pPr>
            <a:endParaRPr lang="de-DE" altLang="de-DE" sz="1800"/>
          </a:p>
          <a:p>
            <a:pPr marL="0" indent="0" eaLnBrk="1" hangingPunct="1">
              <a:buFont typeface="Arial" panose="020B0604020202020204" pitchFamily="34" charset="0"/>
              <a:buNone/>
            </a:pPr>
            <a:r>
              <a:rPr lang="de-DE" altLang="de-DE" sz="1800"/>
              <a:t>An den Herrn Ersten Bürgermeister, Meerane Sachsen</a:t>
            </a:r>
          </a:p>
          <a:p>
            <a:pPr marL="0" indent="0" eaLnBrk="1" hangingPunct="1">
              <a:buFont typeface="Arial" panose="020B0604020202020204" pitchFamily="34" charset="0"/>
              <a:buNone/>
            </a:pPr>
            <a:endParaRPr lang="de-DE" altLang="de-DE" sz="1800"/>
          </a:p>
          <a:p>
            <a:pPr marL="0" indent="0" eaLnBrk="1" hangingPunct="1">
              <a:buFont typeface="Arial" panose="020B0604020202020204" pitchFamily="34" charset="0"/>
              <a:buNone/>
            </a:pPr>
            <a:r>
              <a:rPr lang="de-DE" altLang="de-DE" sz="1800"/>
              <a:t>Sehr geehrter Her Bürgermeister!</a:t>
            </a:r>
          </a:p>
          <a:p>
            <a:pPr marL="0" indent="0" eaLnBrk="1" hangingPunct="1">
              <a:buFont typeface="Arial" panose="020B0604020202020204" pitchFamily="34" charset="0"/>
              <a:buNone/>
            </a:pPr>
            <a:r>
              <a:rPr lang="de-DE" altLang="de-DE" sz="1800"/>
              <a:t>Auf Grund der Anordnung des Beauftragten des Reichskommissars für das Volksbildungsministerium ersuchen wir Sie, vorläufig folgende Lehrer zu beurlauben und das förmliche Dienststrafverfahren auf Dienstentlassung einzuleiten.</a:t>
            </a:r>
          </a:p>
          <a:p>
            <a:pPr marL="0" indent="0" eaLnBrk="1" hangingPunct="1">
              <a:buFont typeface="Arial" panose="020B0604020202020204" pitchFamily="34" charset="0"/>
              <a:buNone/>
            </a:pPr>
            <a:r>
              <a:rPr lang="de-DE" altLang="de-DE" sz="1800"/>
              <a:t>Oberrealschule: Herrn Stud.Rat Kuske, Herrn Stud.Rat Klee. Sie sind durch die Herren Stud.Ass. Bernstein und Stud.Ref. Lindner zu ersetzen. …</a:t>
            </a:r>
          </a:p>
          <a:p>
            <a:pPr marL="0" indent="0" eaLnBrk="1" hangingPunct="1">
              <a:buFont typeface="Arial" panose="020B0604020202020204" pitchFamily="34" charset="0"/>
              <a:buNone/>
            </a:pPr>
            <a:r>
              <a:rPr lang="de-DE" altLang="de-DE" sz="1800"/>
              <a:t>Außerdem bitten wir die Anordnungen in § 3 obiger Verfügung des beiliegenden Zeitungsausschnittes sofort überall durchzuführen. …</a:t>
            </a:r>
          </a:p>
          <a:p>
            <a:pPr marL="0" indent="0" eaLnBrk="1" hangingPunct="1">
              <a:buFont typeface="Arial" panose="020B0604020202020204" pitchFamily="34" charset="0"/>
              <a:buNone/>
            </a:pPr>
            <a:r>
              <a:rPr lang="de-DE" altLang="de-DE" sz="1800"/>
              <a:t>Nationalsozialistische Deutsche Arbeiterpartei</a:t>
            </a:r>
          </a:p>
          <a:p>
            <a:pPr marL="0" indent="0" eaLnBrk="1" hangingPunct="1">
              <a:buFont typeface="Arial" panose="020B0604020202020204" pitchFamily="34" charset="0"/>
              <a:buNone/>
            </a:pPr>
            <a:r>
              <a:rPr lang="de-DE" altLang="de-DE" sz="1800"/>
              <a:t>Ortsgruppe Meerane Sa.</a:t>
            </a:r>
          </a:p>
          <a:p>
            <a:pPr marL="0" indent="0" eaLnBrk="1" hangingPunct="1">
              <a:buFont typeface="Arial" panose="020B0604020202020204" pitchFamily="34" charset="0"/>
              <a:buNone/>
            </a:pPr>
            <a:r>
              <a:rPr lang="de-DE" altLang="de-DE" sz="1800"/>
              <a:t>Lehrbach</a:t>
            </a:r>
          </a:p>
          <a:p>
            <a:pPr marL="0" indent="0" eaLnBrk="1" hangingPunct="1">
              <a:buFont typeface="Arial" panose="020B0604020202020204" pitchFamily="34" charset="0"/>
              <a:buNone/>
            </a:pPr>
            <a:r>
              <a:rPr lang="de-DE" altLang="de-DE" sz="1800"/>
              <a:t>Ortsgruppenleiter</a:t>
            </a:r>
          </a:p>
        </p:txBody>
      </p:sp>
      <p:sp>
        <p:nvSpPr>
          <p:cNvPr id="18437" name="Line 5">
            <a:extLst>
              <a:ext uri="{FF2B5EF4-FFF2-40B4-BE49-F238E27FC236}">
                <a16:creationId xmlns:a16="http://schemas.microsoft.com/office/drawing/2014/main" id="{5F66E5C4-47C7-433C-BF0C-DC337F72E244}"/>
              </a:ext>
            </a:extLst>
          </p:cNvPr>
          <p:cNvSpPr>
            <a:spLocks noChangeShapeType="1"/>
          </p:cNvSpPr>
          <p:nvPr/>
        </p:nvSpPr>
        <p:spPr bwMode="auto">
          <a:xfrm>
            <a:off x="6156325" y="4005263"/>
            <a:ext cx="2303463"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8438" name="Line 6">
            <a:extLst>
              <a:ext uri="{FF2B5EF4-FFF2-40B4-BE49-F238E27FC236}">
                <a16:creationId xmlns:a16="http://schemas.microsoft.com/office/drawing/2014/main" id="{B57609C4-935A-4039-A524-E48B34E26501}"/>
              </a:ext>
            </a:extLst>
          </p:cNvPr>
          <p:cNvSpPr>
            <a:spLocks noChangeShapeType="1"/>
          </p:cNvSpPr>
          <p:nvPr/>
        </p:nvSpPr>
        <p:spPr bwMode="auto">
          <a:xfrm>
            <a:off x="539750" y="4292600"/>
            <a:ext cx="4968875"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8439" name="Line 7">
            <a:extLst>
              <a:ext uri="{FF2B5EF4-FFF2-40B4-BE49-F238E27FC236}">
                <a16:creationId xmlns:a16="http://schemas.microsoft.com/office/drawing/2014/main" id="{C979849F-0B75-4412-A9DD-2A78E714E7D7}"/>
              </a:ext>
            </a:extLst>
          </p:cNvPr>
          <p:cNvSpPr>
            <a:spLocks noChangeShapeType="1"/>
          </p:cNvSpPr>
          <p:nvPr/>
        </p:nvSpPr>
        <p:spPr bwMode="auto">
          <a:xfrm>
            <a:off x="539750" y="4868863"/>
            <a:ext cx="1944688"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2"/>
                                        </p:tgtEl>
                                      </p:cBhvr>
                                    </p:animEffect>
                                    <p:set>
                                      <p:cBhvr>
                                        <p:cTn id="7" dur="1" fill="hold">
                                          <p:stCondLst>
                                            <p:cond delay="1999"/>
                                          </p:stCondLst>
                                        </p:cTn>
                                        <p:tgtEl>
                                          <p:spTgt spid="2"/>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2000"/>
                                        <p:tgtEl>
                                          <p:spTgt spid="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2000"/>
                                        <p:tgtEl>
                                          <p:spTgt spid="3">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2000"/>
                                        <p:tgtEl>
                                          <p:spTgt spid="3">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2000"/>
                                        <p:tgtEl>
                                          <p:spTgt spid="3">
                                            <p:txEl>
                                              <p:pRg st="7" end="7"/>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2000"/>
                                        <p:tgtEl>
                                          <p:spTgt spid="3">
                                            <p:txEl>
                                              <p:pRg st="8" end="8"/>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2000"/>
                                        <p:tgtEl>
                                          <p:spTgt spid="3">
                                            <p:txEl>
                                              <p:pRg st="9" end="9"/>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fade">
                                      <p:cBhvr>
                                        <p:cTn id="34" dur="2000"/>
                                        <p:tgtEl>
                                          <p:spTgt spid="3">
                                            <p:txEl>
                                              <p:pRg st="10" end="10"/>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Effect transition="in" filter="fade">
                                      <p:cBhvr>
                                        <p:cTn id="37" dur="2000"/>
                                        <p:tgtEl>
                                          <p:spTgt spid="3">
                                            <p:txEl>
                                              <p:pRg st="11" end="11"/>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xEl>
                                              <p:pRg st="12" end="12"/>
                                            </p:txEl>
                                          </p:spTgt>
                                        </p:tgtEl>
                                        <p:attrNameLst>
                                          <p:attrName>style.visibility</p:attrName>
                                        </p:attrNameLst>
                                      </p:cBhvr>
                                      <p:to>
                                        <p:strVal val="visible"/>
                                      </p:to>
                                    </p:set>
                                    <p:animEffect transition="in" filter="fade">
                                      <p:cBhvr>
                                        <p:cTn id="40" dur="2000"/>
                                        <p:tgtEl>
                                          <p:spTgt spid="3">
                                            <p:txEl>
                                              <p:pRg st="12" end="12"/>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animEffect transition="in" filter="fade">
                                      <p:cBhvr>
                                        <p:cTn id="43" dur="2000"/>
                                        <p:tgtEl>
                                          <p:spTgt spid="3">
                                            <p:txEl>
                                              <p:pRg st="13" end="13"/>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0" presetClass="entr" presetSubtype="0" fill="hold" nodeType="clickEffect">
                                  <p:stCondLst>
                                    <p:cond delay="0"/>
                                  </p:stCondLst>
                                  <p:childTnLst>
                                    <p:set>
                                      <p:cBhvr>
                                        <p:cTn id="47" dur="1" fill="hold">
                                          <p:stCondLst>
                                            <p:cond delay="0"/>
                                          </p:stCondLst>
                                        </p:cTn>
                                        <p:tgtEl>
                                          <p:spTgt spid="18437"/>
                                        </p:tgtEl>
                                        <p:attrNameLst>
                                          <p:attrName>style.visibility</p:attrName>
                                        </p:attrNameLst>
                                      </p:cBhvr>
                                      <p:to>
                                        <p:strVal val="visible"/>
                                      </p:to>
                                    </p:set>
                                    <p:animEffect transition="in" filter="fade">
                                      <p:cBhvr>
                                        <p:cTn id="48" dur="2000"/>
                                        <p:tgtEl>
                                          <p:spTgt spid="18437"/>
                                        </p:tgtEl>
                                      </p:cBhvr>
                                    </p:animEffect>
                                  </p:childTnLst>
                                </p:cTn>
                              </p:par>
                              <p:par>
                                <p:cTn id="49" presetID="10" presetClass="entr" presetSubtype="0" fill="hold" nodeType="withEffect">
                                  <p:stCondLst>
                                    <p:cond delay="0"/>
                                  </p:stCondLst>
                                  <p:childTnLst>
                                    <p:set>
                                      <p:cBhvr>
                                        <p:cTn id="50" dur="1" fill="hold">
                                          <p:stCondLst>
                                            <p:cond delay="0"/>
                                          </p:stCondLst>
                                        </p:cTn>
                                        <p:tgtEl>
                                          <p:spTgt spid="18438"/>
                                        </p:tgtEl>
                                        <p:attrNameLst>
                                          <p:attrName>style.visibility</p:attrName>
                                        </p:attrNameLst>
                                      </p:cBhvr>
                                      <p:to>
                                        <p:strVal val="visible"/>
                                      </p:to>
                                    </p:set>
                                    <p:animEffect transition="in" filter="fade">
                                      <p:cBhvr>
                                        <p:cTn id="51" dur="2000"/>
                                        <p:tgtEl>
                                          <p:spTgt spid="18438"/>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0" presetClass="entr" presetSubtype="0" fill="hold" nodeType="clickEffect">
                                  <p:stCondLst>
                                    <p:cond delay="0"/>
                                  </p:stCondLst>
                                  <p:childTnLst>
                                    <p:set>
                                      <p:cBhvr>
                                        <p:cTn id="55" dur="1" fill="hold">
                                          <p:stCondLst>
                                            <p:cond delay="0"/>
                                          </p:stCondLst>
                                        </p:cTn>
                                        <p:tgtEl>
                                          <p:spTgt spid="18439"/>
                                        </p:tgtEl>
                                        <p:attrNameLst>
                                          <p:attrName>style.visibility</p:attrName>
                                        </p:attrNameLst>
                                      </p:cBhvr>
                                      <p:to>
                                        <p:strVal val="visible"/>
                                      </p:to>
                                    </p:set>
                                    <p:animEffect transition="in" filter="fade">
                                      <p:cBhvr>
                                        <p:cTn id="56" dur="2000"/>
                                        <p:tgtEl>
                                          <p:spTgt spid="184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5">
            <a:extLst>
              <a:ext uri="{FF2B5EF4-FFF2-40B4-BE49-F238E27FC236}">
                <a16:creationId xmlns:a16="http://schemas.microsoft.com/office/drawing/2014/main" id="{5553F985-9ECE-467A-8D9B-6F19C7B8EE52}"/>
              </a:ext>
            </a:extLst>
          </p:cNvPr>
          <p:cNvSpPr>
            <a:spLocks noGrp="1"/>
          </p:cNvSpPr>
          <p:nvPr>
            <p:ph type="sldNum" sz="quarter" idx="12"/>
          </p:nvPr>
        </p:nvSpPr>
        <p:spPr/>
        <p:txBody>
          <a:bodyPr/>
          <a:lstStyle/>
          <a:p>
            <a:fld id="{EB742E82-F8C4-4C27-958A-2AF9329C2577}" type="slidenum">
              <a:rPr lang="de-DE" altLang="de-DE"/>
              <a:pPr/>
              <a:t>18</a:t>
            </a:fld>
            <a:endParaRPr lang="de-DE" altLang="de-DE"/>
          </a:p>
        </p:txBody>
      </p:sp>
      <p:sp>
        <p:nvSpPr>
          <p:cNvPr id="3" name="Inhaltsplatzhalter 2">
            <a:extLst>
              <a:ext uri="{FF2B5EF4-FFF2-40B4-BE49-F238E27FC236}">
                <a16:creationId xmlns:a16="http://schemas.microsoft.com/office/drawing/2014/main" id="{CE822E95-6B02-4C70-A43B-76090B158D72}"/>
              </a:ext>
            </a:extLst>
          </p:cNvPr>
          <p:cNvSpPr>
            <a:spLocks noGrp="1"/>
          </p:cNvSpPr>
          <p:nvPr>
            <p:ph idx="1"/>
          </p:nvPr>
        </p:nvSpPr>
        <p:spPr>
          <a:xfrm>
            <a:off x="457200" y="404813"/>
            <a:ext cx="8229600" cy="5721350"/>
          </a:xfrm>
          <a:solidFill>
            <a:schemeClr val="accent2">
              <a:lumMod val="40000"/>
              <a:lumOff val="60000"/>
            </a:schemeClr>
          </a:solidFill>
          <a:ln>
            <a:solidFill>
              <a:schemeClr val="accent6">
                <a:lumMod val="50000"/>
              </a:schemeClr>
            </a:solidFill>
          </a:ln>
        </p:spPr>
        <p:txBody>
          <a:bodyPr rtlCol="0">
            <a:normAutofit fontScale="77500" lnSpcReduction="20000"/>
          </a:bodyPr>
          <a:lstStyle/>
          <a:p>
            <a:pPr marL="0" indent="0" eaLnBrk="1" fontAlgn="auto" hangingPunct="1">
              <a:spcAft>
                <a:spcPts val="0"/>
              </a:spcAft>
              <a:buFont typeface="Arial" panose="020B0604020202020204" pitchFamily="34" charset="0"/>
              <a:buNone/>
              <a:defRPr/>
            </a:pPr>
            <a:r>
              <a:rPr lang="de-DE" sz="3600" i="1" dirty="0"/>
              <a:t>(Zeitungsausschnitt)</a:t>
            </a:r>
          </a:p>
          <a:p>
            <a:pPr marL="0" indent="0" eaLnBrk="1" fontAlgn="auto" hangingPunct="1">
              <a:spcAft>
                <a:spcPts val="0"/>
              </a:spcAft>
              <a:buFont typeface="Arial" panose="020B0604020202020204" pitchFamily="34" charset="0"/>
              <a:buNone/>
              <a:defRPr/>
            </a:pPr>
            <a:endParaRPr lang="de-DE" sz="3600" dirty="0"/>
          </a:p>
          <a:p>
            <a:pPr marL="0" indent="0" eaLnBrk="1" fontAlgn="auto" hangingPunct="1">
              <a:spcAft>
                <a:spcPts val="0"/>
              </a:spcAft>
              <a:buFont typeface="Arial" panose="020B0604020202020204" pitchFamily="34" charset="0"/>
              <a:buNone/>
              <a:defRPr/>
            </a:pPr>
            <a:r>
              <a:rPr lang="de-DE" sz="3600" dirty="0"/>
              <a:t>Dienstverbot gegen kommunistische Lehrer und Beamte in Sachsen</a:t>
            </a:r>
          </a:p>
          <a:p>
            <a:pPr marL="0" indent="0" eaLnBrk="1" fontAlgn="auto" hangingPunct="1">
              <a:spcAft>
                <a:spcPts val="0"/>
              </a:spcAft>
              <a:buFont typeface="Arial" panose="020B0604020202020204" pitchFamily="34" charset="0"/>
              <a:buNone/>
              <a:defRPr/>
            </a:pPr>
            <a:r>
              <a:rPr lang="de-DE" sz="3600" dirty="0"/>
              <a:t>Dresden, </a:t>
            </a:r>
            <a:r>
              <a:rPr lang="de-DE" sz="3600" dirty="0">
                <a:solidFill>
                  <a:srgbClr val="FF0000"/>
                </a:solidFill>
              </a:rPr>
              <a:t>18. März (1933)</a:t>
            </a:r>
          </a:p>
          <a:p>
            <a:pPr marL="0" indent="0" eaLnBrk="1" fontAlgn="auto" hangingPunct="1">
              <a:spcAft>
                <a:spcPts val="0"/>
              </a:spcAft>
              <a:buFont typeface="Arial" panose="020B0604020202020204" pitchFamily="34" charset="0"/>
              <a:buNone/>
              <a:defRPr/>
            </a:pPr>
            <a:r>
              <a:rPr lang="de-DE" sz="3600" dirty="0"/>
              <a:t>Der Reichkommissar für das Land Sachsen erlässt folgende Verordnung:</a:t>
            </a:r>
          </a:p>
          <a:p>
            <a:pPr marL="0" indent="0" eaLnBrk="1" fontAlgn="auto" hangingPunct="1">
              <a:spcAft>
                <a:spcPts val="0"/>
              </a:spcAft>
              <a:buFont typeface="Arial" panose="020B0604020202020204" pitchFamily="34" charset="0"/>
              <a:buNone/>
              <a:defRPr/>
            </a:pPr>
            <a:r>
              <a:rPr lang="de-DE" sz="3600" dirty="0"/>
              <a:t>1. Allen Beamten und Lehrern, die der </a:t>
            </a:r>
            <a:r>
              <a:rPr lang="de-DE" sz="3600" dirty="0" err="1"/>
              <a:t>Kommunisti-schen</a:t>
            </a:r>
            <a:r>
              <a:rPr lang="de-DE" sz="3600" dirty="0"/>
              <a:t> Partei (Kommunistische Partei Deutschlands, KPD. = Opposition) angehören, wird mit sofortiger Wirkung die Ausübung ihres Dienstes untersagt. Gegen die Beamten und Lehrer ist mit größter Beschleunigung das förmliche Dienststrafverfahren auf </a:t>
            </a:r>
            <a:r>
              <a:rPr lang="de-DE" sz="3600" dirty="0" err="1"/>
              <a:t>Dienstentlas-sung</a:t>
            </a:r>
            <a:r>
              <a:rPr lang="de-DE" sz="3600" dirty="0"/>
              <a:t> einzuleiten …</a:t>
            </a:r>
          </a:p>
        </p:txBody>
      </p:sp>
      <p:sp>
        <p:nvSpPr>
          <p:cNvPr id="20484" name="Line 4">
            <a:extLst>
              <a:ext uri="{FF2B5EF4-FFF2-40B4-BE49-F238E27FC236}">
                <a16:creationId xmlns:a16="http://schemas.microsoft.com/office/drawing/2014/main" id="{A174CD13-0616-4498-AC2B-85AF689ACCF2}"/>
              </a:ext>
            </a:extLst>
          </p:cNvPr>
          <p:cNvSpPr>
            <a:spLocks noChangeShapeType="1"/>
          </p:cNvSpPr>
          <p:nvPr/>
        </p:nvSpPr>
        <p:spPr bwMode="auto">
          <a:xfrm>
            <a:off x="2555875" y="3933825"/>
            <a:ext cx="5329238"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485" name="Line 5">
            <a:extLst>
              <a:ext uri="{FF2B5EF4-FFF2-40B4-BE49-F238E27FC236}">
                <a16:creationId xmlns:a16="http://schemas.microsoft.com/office/drawing/2014/main" id="{766D621F-4CAE-43D6-8273-D072811F77F5}"/>
              </a:ext>
            </a:extLst>
          </p:cNvPr>
          <p:cNvSpPr>
            <a:spLocks noChangeShapeType="1"/>
          </p:cNvSpPr>
          <p:nvPr/>
        </p:nvSpPr>
        <p:spPr bwMode="auto">
          <a:xfrm>
            <a:off x="539750" y="4292600"/>
            <a:ext cx="273685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485"/>
                                        </p:tgtEl>
                                        <p:attrNameLst>
                                          <p:attrName>style.visibility</p:attrName>
                                        </p:attrNameLst>
                                      </p:cBhvr>
                                      <p:to>
                                        <p:strVal val="visible"/>
                                      </p:to>
                                    </p:set>
                                    <p:animEffect transition="in" filter="fade">
                                      <p:cBhvr>
                                        <p:cTn id="7" dur="2000"/>
                                        <p:tgtEl>
                                          <p:spTgt spid="20485"/>
                                        </p:tgtEl>
                                      </p:cBhvr>
                                    </p:animEffect>
                                  </p:childTnLst>
                                </p:cTn>
                              </p:par>
                              <p:par>
                                <p:cTn id="8" presetID="10" presetClass="entr" presetSubtype="0" fill="hold" nodeType="withEffect">
                                  <p:stCondLst>
                                    <p:cond delay="0"/>
                                  </p:stCondLst>
                                  <p:childTnLst>
                                    <p:set>
                                      <p:cBhvr>
                                        <p:cTn id="9" dur="1" fill="hold">
                                          <p:stCondLst>
                                            <p:cond delay="0"/>
                                          </p:stCondLst>
                                        </p:cTn>
                                        <p:tgtEl>
                                          <p:spTgt spid="20484"/>
                                        </p:tgtEl>
                                        <p:attrNameLst>
                                          <p:attrName>style.visibility</p:attrName>
                                        </p:attrNameLst>
                                      </p:cBhvr>
                                      <p:to>
                                        <p:strVal val="visible"/>
                                      </p:to>
                                    </p:set>
                                    <p:animEffect transition="in" filter="fade">
                                      <p:cBhvr>
                                        <p:cTn id="10" dur="2000"/>
                                        <p:tgtEl>
                                          <p:spTgt spid="20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liennummernplatzhalter 5">
            <a:extLst>
              <a:ext uri="{FF2B5EF4-FFF2-40B4-BE49-F238E27FC236}">
                <a16:creationId xmlns:a16="http://schemas.microsoft.com/office/drawing/2014/main" id="{779C2946-D5F6-4558-863C-F914FB541ED2}"/>
              </a:ext>
            </a:extLst>
          </p:cNvPr>
          <p:cNvSpPr>
            <a:spLocks noGrp="1"/>
          </p:cNvSpPr>
          <p:nvPr>
            <p:ph type="sldNum" sz="quarter" idx="12"/>
          </p:nvPr>
        </p:nvSpPr>
        <p:spPr/>
        <p:txBody>
          <a:bodyPr/>
          <a:lstStyle/>
          <a:p>
            <a:fld id="{C48D3596-7B8E-4D0A-88E0-B356558E39C1}" type="slidenum">
              <a:rPr lang="de-DE" altLang="de-DE"/>
              <a:pPr/>
              <a:t>19</a:t>
            </a:fld>
            <a:endParaRPr lang="de-DE" altLang="de-DE"/>
          </a:p>
        </p:txBody>
      </p:sp>
      <p:sp>
        <p:nvSpPr>
          <p:cNvPr id="3" name="Inhaltsplatzhalter 2">
            <a:extLst>
              <a:ext uri="{FF2B5EF4-FFF2-40B4-BE49-F238E27FC236}">
                <a16:creationId xmlns:a16="http://schemas.microsoft.com/office/drawing/2014/main" id="{198016E2-DA6B-44B5-99C3-C89219809DE8}"/>
              </a:ext>
            </a:extLst>
          </p:cNvPr>
          <p:cNvSpPr>
            <a:spLocks noGrp="1"/>
          </p:cNvSpPr>
          <p:nvPr>
            <p:ph idx="1"/>
          </p:nvPr>
        </p:nvSpPr>
        <p:spPr/>
        <p:txBody>
          <a:bodyPr>
            <a:normAutofit/>
          </a:bodyPr>
          <a:lstStyle/>
          <a:p>
            <a:pPr marL="0" indent="0" eaLnBrk="1" hangingPunct="1">
              <a:lnSpc>
                <a:spcPct val="80000"/>
              </a:lnSpc>
              <a:buFont typeface="Arial" panose="020B0604020202020204" pitchFamily="34" charset="0"/>
              <a:buNone/>
            </a:pPr>
            <a:r>
              <a:rPr lang="de-DE" altLang="de-DE" sz="2200"/>
              <a:t>Ministerium  für Volksbildung</a:t>
            </a:r>
          </a:p>
          <a:p>
            <a:pPr marL="0" indent="0" eaLnBrk="1" hangingPunct="1">
              <a:lnSpc>
                <a:spcPct val="80000"/>
              </a:lnSpc>
              <a:buFont typeface="Arial" panose="020B0604020202020204" pitchFamily="34" charset="0"/>
              <a:buNone/>
            </a:pPr>
            <a:r>
              <a:rPr lang="de-DE" altLang="de-DE" sz="2200"/>
              <a:t>D: 13 Allg. </a:t>
            </a:r>
          </a:p>
          <a:p>
            <a:pPr marL="0" indent="0" eaLnBrk="1" hangingPunct="1">
              <a:lnSpc>
                <a:spcPct val="80000"/>
              </a:lnSpc>
              <a:buFont typeface="Arial" panose="020B0604020202020204" pitchFamily="34" charset="0"/>
              <a:buNone/>
            </a:pPr>
            <a:r>
              <a:rPr lang="de-DE" altLang="de-DE" sz="2200"/>
              <a:t>Dresden-N.6, den 17. März 1933</a:t>
            </a:r>
          </a:p>
          <a:p>
            <a:pPr marL="0" indent="0" eaLnBrk="1" hangingPunct="1">
              <a:lnSpc>
                <a:spcPct val="80000"/>
              </a:lnSpc>
              <a:buFont typeface="Arial" panose="020B0604020202020204" pitchFamily="34" charset="0"/>
              <a:buNone/>
            </a:pPr>
            <a:endParaRPr lang="de-DE" altLang="de-DE" sz="2200"/>
          </a:p>
          <a:p>
            <a:pPr marL="0" indent="0" eaLnBrk="1" hangingPunct="1">
              <a:lnSpc>
                <a:spcPct val="80000"/>
              </a:lnSpc>
              <a:buFont typeface="Arial" panose="020B0604020202020204" pitchFamily="34" charset="0"/>
              <a:buNone/>
            </a:pPr>
            <a:r>
              <a:rPr lang="de-DE" altLang="de-DE" sz="2200"/>
              <a:t>In den Fällen, in denen ständige Volks- und Berufsschullehrkräfte nach ihrer bisherigen Einstellung durch den Vorwurf belastet sind, in ihrer Unterrichts und Erziehungsarbeit den Absichten der christlichen und vaterländischen Erziehung entgegengewirkt zu haben, haben die Bezirksschulämter, soweit nicht diesen Lehrern bereits durch die Verordnung des Reichskommissars für das Land Sachsen vom 11. März 1933 (Verw. Bl. S. 151) die Ausübung ihres Dienstes untersagt ist, umgehend zu prüfen, ob die Voraussetzungen der vorläufigen Amtsenthebung nach § 1 unter d. Satz 2 des Dienststrafgesetzes für Lehrer vom 1.7.1918 (CVBl. S. 236) erfüllt sind, und gegebenenfalls die vorläufige Amtsenthebung auszusprechen. Vorher sind diese Lehrer zu hören; nötigenfalls sind andere Erörterungen anzustellen. Wo die Bezirksschulämter die gesetzlichen Voraussetzungen für diese mit Einbehaltung der Hälfte der Dienstbezüge verbundenen vorläufige Amtsenthebung nicht als erfüllt ansehen, haben sie dem Ministerium unverzüglich darüber zu berichten, ob es geboten erscheint, dass das Ministerium sie unter Belassung des vollen Gehalts vom Dienst fernhält …</a:t>
            </a:r>
          </a:p>
          <a:p>
            <a:pPr marL="0" indent="0" eaLnBrk="1" hangingPunct="1">
              <a:lnSpc>
                <a:spcPct val="80000"/>
              </a:lnSpc>
              <a:buFont typeface="Arial" panose="020B0604020202020204" pitchFamily="34" charset="0"/>
              <a:buNone/>
            </a:pPr>
            <a:endParaRPr lang="de-DE" altLang="de-DE" sz="2200"/>
          </a:p>
        </p:txBody>
      </p:sp>
      <p:sp>
        <p:nvSpPr>
          <p:cNvPr id="19463" name="Line 7">
            <a:extLst>
              <a:ext uri="{FF2B5EF4-FFF2-40B4-BE49-F238E27FC236}">
                <a16:creationId xmlns:a16="http://schemas.microsoft.com/office/drawing/2014/main" id="{49DEF987-5A75-42B4-B814-B85E1730DFD0}"/>
              </a:ext>
            </a:extLst>
          </p:cNvPr>
          <p:cNvSpPr>
            <a:spLocks noChangeShapeType="1"/>
          </p:cNvSpPr>
          <p:nvPr/>
        </p:nvSpPr>
        <p:spPr bwMode="auto">
          <a:xfrm>
            <a:off x="3635375" y="2276475"/>
            <a:ext cx="4751388"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9464" name="Line 8">
            <a:extLst>
              <a:ext uri="{FF2B5EF4-FFF2-40B4-BE49-F238E27FC236}">
                <a16:creationId xmlns:a16="http://schemas.microsoft.com/office/drawing/2014/main" id="{3ACA8705-0FB6-4B51-8C52-6DDF6DB845B2}"/>
              </a:ext>
            </a:extLst>
          </p:cNvPr>
          <p:cNvSpPr>
            <a:spLocks noChangeShapeType="1"/>
          </p:cNvSpPr>
          <p:nvPr/>
        </p:nvSpPr>
        <p:spPr bwMode="auto">
          <a:xfrm>
            <a:off x="539750" y="2492375"/>
            <a:ext cx="7920038"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9465" name="Line 9">
            <a:extLst>
              <a:ext uri="{FF2B5EF4-FFF2-40B4-BE49-F238E27FC236}">
                <a16:creationId xmlns:a16="http://schemas.microsoft.com/office/drawing/2014/main" id="{E2FCE6D8-6050-4A99-AFE5-404054E6ED4F}"/>
              </a:ext>
            </a:extLst>
          </p:cNvPr>
          <p:cNvSpPr>
            <a:spLocks noChangeShapeType="1"/>
          </p:cNvSpPr>
          <p:nvPr/>
        </p:nvSpPr>
        <p:spPr bwMode="auto">
          <a:xfrm>
            <a:off x="539750" y="2781300"/>
            <a:ext cx="6119813"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9466" name="Line 10">
            <a:extLst>
              <a:ext uri="{FF2B5EF4-FFF2-40B4-BE49-F238E27FC236}">
                <a16:creationId xmlns:a16="http://schemas.microsoft.com/office/drawing/2014/main" id="{31B2A358-24AF-456E-AA83-7945F0566BD6}"/>
              </a:ext>
            </a:extLst>
          </p:cNvPr>
          <p:cNvSpPr>
            <a:spLocks noChangeShapeType="1"/>
          </p:cNvSpPr>
          <p:nvPr/>
        </p:nvSpPr>
        <p:spPr bwMode="auto">
          <a:xfrm>
            <a:off x="539750" y="4652963"/>
            <a:ext cx="3024188"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9467" name="Line 11">
            <a:extLst>
              <a:ext uri="{FF2B5EF4-FFF2-40B4-BE49-F238E27FC236}">
                <a16:creationId xmlns:a16="http://schemas.microsoft.com/office/drawing/2014/main" id="{96E1CA2F-018F-4313-B2E7-CA6152207943}"/>
              </a:ext>
            </a:extLst>
          </p:cNvPr>
          <p:cNvSpPr>
            <a:spLocks noChangeShapeType="1"/>
          </p:cNvSpPr>
          <p:nvPr/>
        </p:nvSpPr>
        <p:spPr bwMode="auto">
          <a:xfrm>
            <a:off x="539750" y="4941888"/>
            <a:ext cx="6480175" cy="0"/>
          </a:xfrm>
          <a:prstGeom prst="line">
            <a:avLst/>
          </a:prstGeom>
          <a:noFill/>
          <a:ln w="381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9468" name="Line 12">
            <a:extLst>
              <a:ext uri="{FF2B5EF4-FFF2-40B4-BE49-F238E27FC236}">
                <a16:creationId xmlns:a16="http://schemas.microsoft.com/office/drawing/2014/main" id="{5AE3238F-3291-4B31-899E-F8EB415C570D}"/>
              </a:ext>
            </a:extLst>
          </p:cNvPr>
          <p:cNvSpPr>
            <a:spLocks noChangeShapeType="1"/>
          </p:cNvSpPr>
          <p:nvPr/>
        </p:nvSpPr>
        <p:spPr bwMode="auto">
          <a:xfrm>
            <a:off x="5435600" y="4652963"/>
            <a:ext cx="3168650" cy="0"/>
          </a:xfrm>
          <a:prstGeom prst="line">
            <a:avLst/>
          </a:prstGeom>
          <a:noFill/>
          <a:ln w="381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9469" name="Line 13">
            <a:extLst>
              <a:ext uri="{FF2B5EF4-FFF2-40B4-BE49-F238E27FC236}">
                <a16:creationId xmlns:a16="http://schemas.microsoft.com/office/drawing/2014/main" id="{87775BEA-C5EE-447F-B67C-4C9B0674428A}"/>
              </a:ext>
            </a:extLst>
          </p:cNvPr>
          <p:cNvSpPr>
            <a:spLocks noChangeShapeType="1"/>
          </p:cNvSpPr>
          <p:nvPr/>
        </p:nvSpPr>
        <p:spPr bwMode="auto">
          <a:xfrm>
            <a:off x="6732588" y="1989138"/>
            <a:ext cx="1152525"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 name="Titel 1">
            <a:extLst>
              <a:ext uri="{FF2B5EF4-FFF2-40B4-BE49-F238E27FC236}">
                <a16:creationId xmlns:a16="http://schemas.microsoft.com/office/drawing/2014/main" id="{FE9440D1-E8AE-49CD-9307-32DD26AA72F6}"/>
              </a:ext>
            </a:extLst>
          </p:cNvPr>
          <p:cNvSpPr>
            <a:spLocks noGrp="1"/>
          </p:cNvSpPr>
          <p:nvPr>
            <p:ph type="title" idx="4294967295"/>
          </p:nvPr>
        </p:nvSpPr>
        <p:spPr>
          <a:xfrm>
            <a:off x="395288" y="2349500"/>
            <a:ext cx="8229600" cy="1943100"/>
          </a:xfrm>
          <a:solidFill>
            <a:schemeClr val="accent1">
              <a:lumMod val="20000"/>
              <a:lumOff val="80000"/>
            </a:schemeClr>
          </a:solidFill>
          <a:ln>
            <a:solidFill>
              <a:srgbClr val="0070C0"/>
            </a:solidFill>
          </a:ln>
        </p:spPr>
        <p:txBody>
          <a:bodyPr rtlCol="0">
            <a:noAutofit/>
          </a:bodyPr>
          <a:lstStyle/>
          <a:p>
            <a:pPr eaLnBrk="1" fontAlgn="auto" hangingPunct="1">
              <a:spcAft>
                <a:spcPts val="0"/>
              </a:spcAft>
              <a:defRPr/>
            </a:pPr>
            <a:r>
              <a:rPr lang="de-DE" sz="3600" b="1" dirty="0"/>
              <a:t>Ministerium  für Volksbildung; D: 13 Allg. </a:t>
            </a:r>
            <a:br>
              <a:rPr lang="de-DE" sz="3600" b="1" dirty="0"/>
            </a:br>
            <a:r>
              <a:rPr lang="de-DE" sz="3600" b="1" dirty="0"/>
              <a:t>Dresden-N.6, den </a:t>
            </a:r>
            <a:r>
              <a:rPr lang="de-DE" sz="3600" b="1" dirty="0">
                <a:solidFill>
                  <a:srgbClr val="FF0000"/>
                </a:solidFill>
              </a:rPr>
              <a:t>17. März 1933</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9469"/>
                                        </p:tgtEl>
                                        <p:attrNameLst>
                                          <p:attrName>style.visibility</p:attrName>
                                        </p:attrNameLst>
                                      </p:cBhvr>
                                      <p:to>
                                        <p:strVal val="visible"/>
                                      </p:to>
                                    </p:set>
                                    <p:animEffect transition="in" filter="fade">
                                      <p:cBhvr>
                                        <p:cTn id="7" dur="2000"/>
                                        <p:tgtEl>
                                          <p:spTgt spid="19469"/>
                                        </p:tgtEl>
                                      </p:cBhvr>
                                    </p:animEffect>
                                  </p:childTnLst>
                                </p:cTn>
                              </p:par>
                              <p:par>
                                <p:cTn id="8" presetID="10" presetClass="entr" presetSubtype="0" fill="hold" nodeType="withEffect">
                                  <p:stCondLst>
                                    <p:cond delay="0"/>
                                  </p:stCondLst>
                                  <p:childTnLst>
                                    <p:set>
                                      <p:cBhvr>
                                        <p:cTn id="9" dur="1" fill="hold">
                                          <p:stCondLst>
                                            <p:cond delay="0"/>
                                          </p:stCondLst>
                                        </p:cTn>
                                        <p:tgtEl>
                                          <p:spTgt spid="19463"/>
                                        </p:tgtEl>
                                        <p:attrNameLst>
                                          <p:attrName>style.visibility</p:attrName>
                                        </p:attrNameLst>
                                      </p:cBhvr>
                                      <p:to>
                                        <p:strVal val="visible"/>
                                      </p:to>
                                    </p:set>
                                    <p:animEffect transition="in" filter="fade">
                                      <p:cBhvr>
                                        <p:cTn id="10" dur="2000"/>
                                        <p:tgtEl>
                                          <p:spTgt spid="19463"/>
                                        </p:tgtEl>
                                      </p:cBhvr>
                                    </p:animEffect>
                                  </p:childTnLst>
                                </p:cTn>
                              </p:par>
                              <p:par>
                                <p:cTn id="11" presetID="10" presetClass="entr" presetSubtype="0" fill="hold" nodeType="withEffect">
                                  <p:stCondLst>
                                    <p:cond delay="0"/>
                                  </p:stCondLst>
                                  <p:childTnLst>
                                    <p:set>
                                      <p:cBhvr>
                                        <p:cTn id="12" dur="1" fill="hold">
                                          <p:stCondLst>
                                            <p:cond delay="0"/>
                                          </p:stCondLst>
                                        </p:cTn>
                                        <p:tgtEl>
                                          <p:spTgt spid="19464"/>
                                        </p:tgtEl>
                                        <p:attrNameLst>
                                          <p:attrName>style.visibility</p:attrName>
                                        </p:attrNameLst>
                                      </p:cBhvr>
                                      <p:to>
                                        <p:strVal val="visible"/>
                                      </p:to>
                                    </p:set>
                                    <p:animEffect transition="in" filter="fade">
                                      <p:cBhvr>
                                        <p:cTn id="13" dur="2000"/>
                                        <p:tgtEl>
                                          <p:spTgt spid="19464"/>
                                        </p:tgtEl>
                                      </p:cBhvr>
                                    </p:animEffect>
                                  </p:childTnLst>
                                </p:cTn>
                              </p:par>
                              <p:par>
                                <p:cTn id="14" presetID="10" presetClass="entr" presetSubtype="0" fill="hold" nodeType="withEffect">
                                  <p:stCondLst>
                                    <p:cond delay="0"/>
                                  </p:stCondLst>
                                  <p:childTnLst>
                                    <p:set>
                                      <p:cBhvr>
                                        <p:cTn id="15" dur="1" fill="hold">
                                          <p:stCondLst>
                                            <p:cond delay="0"/>
                                          </p:stCondLst>
                                        </p:cTn>
                                        <p:tgtEl>
                                          <p:spTgt spid="19465"/>
                                        </p:tgtEl>
                                        <p:attrNameLst>
                                          <p:attrName>style.visibility</p:attrName>
                                        </p:attrNameLst>
                                      </p:cBhvr>
                                      <p:to>
                                        <p:strVal val="visible"/>
                                      </p:to>
                                    </p:set>
                                    <p:animEffect transition="in" filter="fade">
                                      <p:cBhvr>
                                        <p:cTn id="16" dur="2000"/>
                                        <p:tgtEl>
                                          <p:spTgt spid="19465"/>
                                        </p:tgtEl>
                                      </p:cBhvr>
                                    </p:animEffect>
                                  </p:childTnLst>
                                </p:cTn>
                              </p:par>
                              <p:par>
                                <p:cTn id="17" presetID="10" presetClass="entr" presetSubtype="0" fill="hold" nodeType="withEffect">
                                  <p:stCondLst>
                                    <p:cond delay="0"/>
                                  </p:stCondLst>
                                  <p:childTnLst>
                                    <p:set>
                                      <p:cBhvr>
                                        <p:cTn id="18" dur="1" fill="hold">
                                          <p:stCondLst>
                                            <p:cond delay="0"/>
                                          </p:stCondLst>
                                        </p:cTn>
                                        <p:tgtEl>
                                          <p:spTgt spid="19469"/>
                                        </p:tgtEl>
                                        <p:attrNameLst>
                                          <p:attrName>style.visibility</p:attrName>
                                        </p:attrNameLst>
                                      </p:cBhvr>
                                      <p:to>
                                        <p:strVal val="visible"/>
                                      </p:to>
                                    </p:set>
                                    <p:animEffect transition="in" filter="fade">
                                      <p:cBhvr>
                                        <p:cTn id="19" dur="2000"/>
                                        <p:tgtEl>
                                          <p:spTgt spid="19469"/>
                                        </p:tgtEl>
                                      </p:cBhvr>
                                    </p:animEffect>
                                  </p:childTnLst>
                                </p:cTn>
                              </p:par>
                              <p:par>
                                <p:cTn id="20" presetID="10" presetClass="entr" presetSubtype="0" fill="hold" nodeType="withEffect">
                                  <p:stCondLst>
                                    <p:cond delay="0"/>
                                  </p:stCondLst>
                                  <p:childTnLst>
                                    <p:set>
                                      <p:cBhvr>
                                        <p:cTn id="21" dur="1" fill="hold">
                                          <p:stCondLst>
                                            <p:cond delay="0"/>
                                          </p:stCondLst>
                                        </p:cTn>
                                        <p:tgtEl>
                                          <p:spTgt spid="19463"/>
                                        </p:tgtEl>
                                        <p:attrNameLst>
                                          <p:attrName>style.visibility</p:attrName>
                                        </p:attrNameLst>
                                      </p:cBhvr>
                                      <p:to>
                                        <p:strVal val="visible"/>
                                      </p:to>
                                    </p:set>
                                    <p:animEffect transition="in" filter="fade">
                                      <p:cBhvr>
                                        <p:cTn id="22" dur="2000"/>
                                        <p:tgtEl>
                                          <p:spTgt spid="19463"/>
                                        </p:tgtEl>
                                      </p:cBhvr>
                                    </p:animEffect>
                                  </p:childTnLst>
                                </p:cTn>
                              </p:par>
                              <p:par>
                                <p:cTn id="23" presetID="10" presetClass="entr" presetSubtype="0" fill="hold" nodeType="withEffect">
                                  <p:stCondLst>
                                    <p:cond delay="0"/>
                                  </p:stCondLst>
                                  <p:childTnLst>
                                    <p:set>
                                      <p:cBhvr>
                                        <p:cTn id="24" dur="1" fill="hold">
                                          <p:stCondLst>
                                            <p:cond delay="0"/>
                                          </p:stCondLst>
                                        </p:cTn>
                                        <p:tgtEl>
                                          <p:spTgt spid="19464"/>
                                        </p:tgtEl>
                                        <p:attrNameLst>
                                          <p:attrName>style.visibility</p:attrName>
                                        </p:attrNameLst>
                                      </p:cBhvr>
                                      <p:to>
                                        <p:strVal val="visible"/>
                                      </p:to>
                                    </p:set>
                                    <p:animEffect transition="in" filter="fade">
                                      <p:cBhvr>
                                        <p:cTn id="25" dur="2000"/>
                                        <p:tgtEl>
                                          <p:spTgt spid="19464"/>
                                        </p:tgtEl>
                                      </p:cBhvr>
                                    </p:animEffect>
                                  </p:childTnLst>
                                </p:cTn>
                              </p:par>
                              <p:par>
                                <p:cTn id="26" presetID="10" presetClass="entr" presetSubtype="0" fill="hold" nodeType="withEffect">
                                  <p:stCondLst>
                                    <p:cond delay="0"/>
                                  </p:stCondLst>
                                  <p:childTnLst>
                                    <p:set>
                                      <p:cBhvr>
                                        <p:cTn id="27" dur="1" fill="hold">
                                          <p:stCondLst>
                                            <p:cond delay="0"/>
                                          </p:stCondLst>
                                        </p:cTn>
                                        <p:tgtEl>
                                          <p:spTgt spid="19465"/>
                                        </p:tgtEl>
                                        <p:attrNameLst>
                                          <p:attrName>style.visibility</p:attrName>
                                        </p:attrNameLst>
                                      </p:cBhvr>
                                      <p:to>
                                        <p:strVal val="visible"/>
                                      </p:to>
                                    </p:set>
                                    <p:animEffect transition="in" filter="fade">
                                      <p:cBhvr>
                                        <p:cTn id="28" dur="2000"/>
                                        <p:tgtEl>
                                          <p:spTgt spid="19465"/>
                                        </p:tgtEl>
                                      </p:cBhvr>
                                    </p:animEffect>
                                  </p:childTnLst>
                                </p:cTn>
                              </p:par>
                              <p:par>
                                <p:cTn id="29" presetID="10" presetClass="entr" presetSubtype="0" fill="hold" nodeType="withEffect">
                                  <p:stCondLst>
                                    <p:cond delay="0"/>
                                  </p:stCondLst>
                                  <p:childTnLst>
                                    <p:set>
                                      <p:cBhvr>
                                        <p:cTn id="30" dur="1" fill="hold">
                                          <p:stCondLst>
                                            <p:cond delay="0"/>
                                          </p:stCondLst>
                                        </p:cTn>
                                        <p:tgtEl>
                                          <p:spTgt spid="19466"/>
                                        </p:tgtEl>
                                        <p:attrNameLst>
                                          <p:attrName>style.visibility</p:attrName>
                                        </p:attrNameLst>
                                      </p:cBhvr>
                                      <p:to>
                                        <p:strVal val="visible"/>
                                      </p:to>
                                    </p:set>
                                    <p:animEffect transition="in" filter="fade">
                                      <p:cBhvr>
                                        <p:cTn id="31" dur="2000"/>
                                        <p:tgtEl>
                                          <p:spTgt spid="1946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2000"/>
                                        <p:tgtEl>
                                          <p:spTgt spid="3"/>
                                        </p:tgtEl>
                                      </p:cBhvr>
                                    </p:animEffect>
                                  </p:childTnLst>
                                </p:cTn>
                              </p:par>
                              <p:par>
                                <p:cTn id="35" presetID="10" presetClass="exit" presetSubtype="0" fill="hold" grpId="0" nodeType="withEffect">
                                  <p:stCondLst>
                                    <p:cond delay="0"/>
                                  </p:stCondLst>
                                  <p:childTnLst>
                                    <p:animEffect transition="out" filter="fade">
                                      <p:cBhvr>
                                        <p:cTn id="36" dur="2000"/>
                                        <p:tgtEl>
                                          <p:spTgt spid="2"/>
                                        </p:tgtEl>
                                      </p:cBhvr>
                                    </p:animEffect>
                                    <p:set>
                                      <p:cBhvr>
                                        <p:cTn id="37" dur="1" fill="hold">
                                          <p:stCondLst>
                                            <p:cond delay="1999"/>
                                          </p:stCondLst>
                                        </p:cTn>
                                        <p:tgtEl>
                                          <p:spTgt spid="2"/>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19468"/>
                                        </p:tgtEl>
                                        <p:attrNameLst>
                                          <p:attrName>style.visibility</p:attrName>
                                        </p:attrNameLst>
                                      </p:cBhvr>
                                      <p:to>
                                        <p:strVal val="visible"/>
                                      </p:to>
                                    </p:set>
                                    <p:animEffect transition="in" filter="fade">
                                      <p:cBhvr>
                                        <p:cTn id="42" dur="2000"/>
                                        <p:tgtEl>
                                          <p:spTgt spid="19468"/>
                                        </p:tgtEl>
                                      </p:cBhvr>
                                    </p:animEffect>
                                  </p:childTnLst>
                                </p:cTn>
                              </p:par>
                              <p:par>
                                <p:cTn id="43" presetID="10" presetClass="entr" presetSubtype="0" fill="hold" nodeType="withEffect">
                                  <p:stCondLst>
                                    <p:cond delay="0"/>
                                  </p:stCondLst>
                                  <p:childTnLst>
                                    <p:set>
                                      <p:cBhvr>
                                        <p:cTn id="44" dur="1" fill="hold">
                                          <p:stCondLst>
                                            <p:cond delay="0"/>
                                          </p:stCondLst>
                                        </p:cTn>
                                        <p:tgtEl>
                                          <p:spTgt spid="19467"/>
                                        </p:tgtEl>
                                        <p:attrNameLst>
                                          <p:attrName>style.visibility</p:attrName>
                                        </p:attrNameLst>
                                      </p:cBhvr>
                                      <p:to>
                                        <p:strVal val="visible"/>
                                      </p:to>
                                    </p:set>
                                    <p:animEffect transition="in" filter="fade">
                                      <p:cBhvr>
                                        <p:cTn id="45" dur="2000"/>
                                        <p:tgtEl>
                                          <p:spTgt spid="194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2ED0978C-1BAC-4E84-A96D-92A3F1BE5F68}"/>
              </a:ext>
            </a:extLst>
          </p:cNvPr>
          <p:cNvSpPr>
            <a:spLocks noGrp="1"/>
          </p:cNvSpPr>
          <p:nvPr>
            <p:ph type="sldNum" sz="quarter" idx="12"/>
          </p:nvPr>
        </p:nvSpPr>
        <p:spPr/>
        <p:txBody>
          <a:bodyPr/>
          <a:lstStyle/>
          <a:p>
            <a:fld id="{909CD184-1F0B-4FC2-A6B0-80B92A31F58C}" type="slidenum">
              <a:rPr lang="de-DE" altLang="de-DE"/>
              <a:pPr/>
              <a:t>20</a:t>
            </a:fld>
            <a:endParaRPr lang="de-DE" altLang="de-DE"/>
          </a:p>
        </p:txBody>
      </p:sp>
      <p:sp>
        <p:nvSpPr>
          <p:cNvPr id="19458" name="Inhaltsplatzhalter 2">
            <a:extLst>
              <a:ext uri="{FF2B5EF4-FFF2-40B4-BE49-F238E27FC236}">
                <a16:creationId xmlns:a16="http://schemas.microsoft.com/office/drawing/2014/main" id="{5B3A0050-7C7F-4D28-91C8-110A41A9173E}"/>
              </a:ext>
            </a:extLst>
          </p:cNvPr>
          <p:cNvSpPr>
            <a:spLocks noGrp="1"/>
          </p:cNvSpPr>
          <p:nvPr>
            <p:ph idx="1"/>
          </p:nvPr>
        </p:nvSpPr>
        <p:spPr>
          <a:xfrm>
            <a:off x="323850" y="271463"/>
            <a:ext cx="8229600" cy="6397625"/>
          </a:xfrm>
        </p:spPr>
        <p:txBody>
          <a:bodyPr/>
          <a:lstStyle/>
          <a:p>
            <a:pPr marL="0" indent="0" eaLnBrk="1" hangingPunct="1">
              <a:buFont typeface="Arial" panose="020B0604020202020204" pitchFamily="34" charset="0"/>
              <a:buNone/>
            </a:pPr>
            <a:r>
              <a:rPr lang="de-DE" altLang="de-DE" sz="1600"/>
              <a:t>Meerane, Sachsen, den 18. März 1933</a:t>
            </a:r>
          </a:p>
          <a:p>
            <a:pPr marL="0" indent="0" eaLnBrk="1" hangingPunct="1">
              <a:buFont typeface="Arial" panose="020B0604020202020204" pitchFamily="34" charset="0"/>
              <a:buNone/>
            </a:pPr>
            <a:r>
              <a:rPr lang="de-DE" altLang="de-DE" sz="1600"/>
              <a:t>An das Volksbildungsministerium z.H. des Herrn Beauftragten des Herrn Reichkommissars in Dresden</a:t>
            </a:r>
          </a:p>
          <a:p>
            <a:pPr marL="0" indent="0" eaLnBrk="1" hangingPunct="1">
              <a:buFont typeface="Arial" panose="020B0604020202020204" pitchFamily="34" charset="0"/>
              <a:buNone/>
            </a:pPr>
            <a:endParaRPr lang="de-DE" altLang="de-DE" sz="1600"/>
          </a:p>
          <a:p>
            <a:pPr marL="0" indent="0" eaLnBrk="1" hangingPunct="1">
              <a:buFont typeface="Arial" panose="020B0604020202020204" pitchFamily="34" charset="0"/>
              <a:buNone/>
            </a:pPr>
            <a:r>
              <a:rPr lang="de-DE" altLang="de-DE" sz="1600"/>
              <a:t>Zu der Verordnung des Herrn Reichskommissars bzl. der Dienstenthebung marxistisch gesinnter Lehrer und Beamten hält es eine Anzahl bürgerlich gesinnter Einwohner für ihre Pflicht, das hohe Ministerium auf folgende Vorgänge in Meerane hinzuweisen.</a:t>
            </a:r>
          </a:p>
          <a:p>
            <a:pPr marL="0" indent="0" eaLnBrk="1" hangingPunct="1">
              <a:buFont typeface="Arial" panose="020B0604020202020204" pitchFamily="34" charset="0"/>
              <a:buNone/>
            </a:pPr>
            <a:r>
              <a:rPr lang="de-DE" altLang="de-DE" sz="1600"/>
              <a:t>Von der hiesigen Volksschullehrerschaft  gehörte wohl bis zu 75% der sozialdemokratischen Partei an. …</a:t>
            </a:r>
          </a:p>
          <a:p>
            <a:pPr marL="0" indent="0" eaLnBrk="1" hangingPunct="1">
              <a:buFont typeface="Arial" panose="020B0604020202020204" pitchFamily="34" charset="0"/>
              <a:buNone/>
            </a:pPr>
            <a:r>
              <a:rPr lang="de-DE" altLang="de-DE" sz="1600"/>
              <a:t>An der hiesigen Oberrealschule amtiert der Studienrat Kuske, der der SPD seit Jahren angehört und sogar aus der Landeskirche ausgetreten ist. Dieser Herr hat keinen Freund im Kollegium. Schüler, die oder deren Eltern andersdenkend (politisch) sind, behandelt er verächtlich und bereitet ihnen Schwierigkeiten. Es ist besonders beschämend für einen Akademiker! Als neulich die schwarz-weiß-rote und die Hakenkreuzfahne auf dem Gelände der Oberrealschule gehisst wurden, waren alle Lehrer zugegen, nur Kuske und Klee (auch SPDer) blieben dem Akte fern.</a:t>
            </a:r>
          </a:p>
          <a:p>
            <a:pPr marL="0" indent="0" eaLnBrk="1" hangingPunct="1">
              <a:buFont typeface="Arial" panose="020B0604020202020204" pitchFamily="34" charset="0"/>
              <a:buNone/>
            </a:pPr>
            <a:r>
              <a:rPr lang="de-DE" altLang="de-DE" sz="1600"/>
              <a:t>Es dürfte angebracht sein, auch unter der hiesigen Lehrerschaft einmal Umschau zu halten und mit dem eisernen Besen zu fegen. Bedauerlich wäre es, wenn an solchen Klementen (Elementen?) spurlos vorübergegangen würde, die doch die Jugend vergiftet haben und noch vergiften werden …</a:t>
            </a:r>
          </a:p>
          <a:p>
            <a:pPr marL="0" indent="0" eaLnBrk="1" hangingPunct="1">
              <a:buFont typeface="Arial" panose="020B0604020202020204" pitchFamily="34" charset="0"/>
              <a:buNone/>
            </a:pPr>
            <a:r>
              <a:rPr lang="de-DE" altLang="de-DE" sz="1600"/>
              <a:t>Wenn eine Amtsenthebung nicht erfolgen kann, eine zwangsweise Versetzung solcher Gesinnungslumpen wäre aber wohl am Platze.</a:t>
            </a:r>
          </a:p>
          <a:p>
            <a:pPr marL="0" indent="0" eaLnBrk="1" hangingPunct="1">
              <a:buFont typeface="Arial" panose="020B0604020202020204" pitchFamily="34" charset="0"/>
              <a:buNone/>
            </a:pPr>
            <a:r>
              <a:rPr lang="de-DE" altLang="de-DE" sz="1600"/>
              <a:t>Ehrerbietigst </a:t>
            </a:r>
          </a:p>
          <a:p>
            <a:pPr marL="0" indent="0" eaLnBrk="1" hangingPunct="1">
              <a:buFont typeface="Arial" panose="020B0604020202020204" pitchFamily="34" charset="0"/>
              <a:buNone/>
            </a:pPr>
            <a:r>
              <a:rPr lang="de-DE" altLang="de-DE" sz="1600"/>
              <a:t>i.A. einer Anzahl bestens Gesinnter</a:t>
            </a:r>
          </a:p>
          <a:p>
            <a:pPr marL="0" indent="0" eaLnBrk="1" hangingPunct="1">
              <a:buFont typeface="Arial" panose="020B0604020202020204" pitchFamily="34" charset="0"/>
              <a:buNone/>
            </a:pPr>
            <a:r>
              <a:rPr lang="de-DE" altLang="de-DE" sz="1600"/>
              <a:t>A. Müller</a:t>
            </a:r>
          </a:p>
        </p:txBody>
      </p:sp>
      <p:sp>
        <p:nvSpPr>
          <p:cNvPr id="2" name="Titel 1">
            <a:extLst>
              <a:ext uri="{FF2B5EF4-FFF2-40B4-BE49-F238E27FC236}">
                <a16:creationId xmlns:a16="http://schemas.microsoft.com/office/drawing/2014/main" id="{25BF2AA2-B945-42A2-A9C4-4CF3FA856128}"/>
              </a:ext>
            </a:extLst>
          </p:cNvPr>
          <p:cNvSpPr>
            <a:spLocks noGrp="1"/>
          </p:cNvSpPr>
          <p:nvPr>
            <p:ph type="title"/>
          </p:nvPr>
        </p:nvSpPr>
        <p:spPr>
          <a:xfrm>
            <a:off x="323850" y="2219325"/>
            <a:ext cx="8229600" cy="2865438"/>
          </a:xfrm>
          <a:solidFill>
            <a:schemeClr val="accent3">
              <a:lumMod val="20000"/>
              <a:lumOff val="80000"/>
            </a:schemeClr>
          </a:solidFill>
          <a:ln>
            <a:solidFill>
              <a:schemeClr val="accent3">
                <a:lumMod val="50000"/>
              </a:schemeClr>
            </a:solidFill>
          </a:ln>
        </p:spPr>
        <p:txBody>
          <a:bodyPr rtlCol="0">
            <a:normAutofit fontScale="90000"/>
          </a:bodyPr>
          <a:lstStyle/>
          <a:p>
            <a:pPr algn="l" eaLnBrk="1" fontAlgn="auto" hangingPunct="1">
              <a:spcAft>
                <a:spcPts val="0"/>
              </a:spcAft>
              <a:defRPr/>
            </a:pPr>
            <a:r>
              <a:rPr lang="de-DE" sz="3100" dirty="0"/>
              <a:t>Meerane, Sachsen, den </a:t>
            </a:r>
            <a:r>
              <a:rPr lang="de-DE" sz="3100" dirty="0">
                <a:solidFill>
                  <a:srgbClr val="FF0000"/>
                </a:solidFill>
              </a:rPr>
              <a:t>18. März 1933</a:t>
            </a:r>
            <a:br>
              <a:rPr lang="de-DE" sz="3100" dirty="0"/>
            </a:br>
            <a:r>
              <a:rPr lang="de-DE" sz="3100" dirty="0"/>
              <a:t>An das Volksbildungsministerium z.H. des Herrn Beauftragten des Herrn Reichkommissars in Dresden …</a:t>
            </a:r>
            <a:br>
              <a:rPr lang="de-DE" sz="3100" dirty="0"/>
            </a:br>
            <a:r>
              <a:rPr lang="de-DE" sz="3100" dirty="0"/>
              <a:t>…</a:t>
            </a:r>
            <a:br>
              <a:rPr lang="de-DE" sz="3100" dirty="0"/>
            </a:br>
            <a:r>
              <a:rPr lang="de-DE" sz="3100" dirty="0"/>
              <a:t>i.A. einer Anzahl bestens Gesinnter</a:t>
            </a:r>
            <a:br>
              <a:rPr lang="de-DE" sz="3100" dirty="0"/>
            </a:br>
            <a:r>
              <a:rPr lang="de-DE" sz="3100" dirty="0"/>
              <a:t>A. Müller</a:t>
            </a:r>
            <a:endParaRPr lang="de-DE" dirty="0"/>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2"/>
                                        </p:tgtEl>
                                      </p:cBhvr>
                                    </p:animEffect>
                                    <p:set>
                                      <p:cBhvr>
                                        <p:cTn id="7" dur="1" fill="hold">
                                          <p:stCondLst>
                                            <p:cond delay="1999"/>
                                          </p:stCondLst>
                                        </p:cTn>
                                        <p:tgtEl>
                                          <p:spTgt spid="2"/>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19458">
                                            <p:txEl>
                                              <p:pRg st="0" end="0"/>
                                            </p:txEl>
                                          </p:spTgt>
                                        </p:tgtEl>
                                        <p:attrNameLst>
                                          <p:attrName>style.visibility</p:attrName>
                                        </p:attrNameLst>
                                      </p:cBhvr>
                                      <p:to>
                                        <p:strVal val="visible"/>
                                      </p:to>
                                    </p:set>
                                    <p:animEffect transition="in" filter="fade">
                                      <p:cBhvr>
                                        <p:cTn id="10" dur="2000"/>
                                        <p:tgtEl>
                                          <p:spTgt spid="19458">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458">
                                            <p:txEl>
                                              <p:pRg st="1" end="1"/>
                                            </p:txEl>
                                          </p:spTgt>
                                        </p:tgtEl>
                                        <p:attrNameLst>
                                          <p:attrName>style.visibility</p:attrName>
                                        </p:attrNameLst>
                                      </p:cBhvr>
                                      <p:to>
                                        <p:strVal val="visible"/>
                                      </p:to>
                                    </p:set>
                                    <p:animEffect transition="in" filter="fade">
                                      <p:cBhvr>
                                        <p:cTn id="13" dur="2000"/>
                                        <p:tgtEl>
                                          <p:spTgt spid="19458">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458">
                                            <p:txEl>
                                              <p:pRg st="3" end="3"/>
                                            </p:txEl>
                                          </p:spTgt>
                                        </p:tgtEl>
                                        <p:attrNameLst>
                                          <p:attrName>style.visibility</p:attrName>
                                        </p:attrNameLst>
                                      </p:cBhvr>
                                      <p:to>
                                        <p:strVal val="visible"/>
                                      </p:to>
                                    </p:set>
                                    <p:animEffect transition="in" filter="fade">
                                      <p:cBhvr>
                                        <p:cTn id="16" dur="2000"/>
                                        <p:tgtEl>
                                          <p:spTgt spid="19458">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458">
                                            <p:txEl>
                                              <p:pRg st="4" end="4"/>
                                            </p:txEl>
                                          </p:spTgt>
                                        </p:tgtEl>
                                        <p:attrNameLst>
                                          <p:attrName>style.visibility</p:attrName>
                                        </p:attrNameLst>
                                      </p:cBhvr>
                                      <p:to>
                                        <p:strVal val="visible"/>
                                      </p:to>
                                    </p:set>
                                    <p:animEffect transition="in" filter="fade">
                                      <p:cBhvr>
                                        <p:cTn id="19" dur="2000"/>
                                        <p:tgtEl>
                                          <p:spTgt spid="19458">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458">
                                            <p:txEl>
                                              <p:pRg st="5" end="5"/>
                                            </p:txEl>
                                          </p:spTgt>
                                        </p:tgtEl>
                                        <p:attrNameLst>
                                          <p:attrName>style.visibility</p:attrName>
                                        </p:attrNameLst>
                                      </p:cBhvr>
                                      <p:to>
                                        <p:strVal val="visible"/>
                                      </p:to>
                                    </p:set>
                                    <p:animEffect transition="in" filter="fade">
                                      <p:cBhvr>
                                        <p:cTn id="22" dur="2000"/>
                                        <p:tgtEl>
                                          <p:spTgt spid="19458">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9458">
                                            <p:txEl>
                                              <p:pRg st="6" end="6"/>
                                            </p:txEl>
                                          </p:spTgt>
                                        </p:tgtEl>
                                        <p:attrNameLst>
                                          <p:attrName>style.visibility</p:attrName>
                                        </p:attrNameLst>
                                      </p:cBhvr>
                                      <p:to>
                                        <p:strVal val="visible"/>
                                      </p:to>
                                    </p:set>
                                    <p:animEffect transition="in" filter="fade">
                                      <p:cBhvr>
                                        <p:cTn id="25" dur="2000"/>
                                        <p:tgtEl>
                                          <p:spTgt spid="19458">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458">
                                            <p:txEl>
                                              <p:pRg st="7" end="7"/>
                                            </p:txEl>
                                          </p:spTgt>
                                        </p:tgtEl>
                                        <p:attrNameLst>
                                          <p:attrName>style.visibility</p:attrName>
                                        </p:attrNameLst>
                                      </p:cBhvr>
                                      <p:to>
                                        <p:strVal val="visible"/>
                                      </p:to>
                                    </p:set>
                                    <p:animEffect transition="in" filter="fade">
                                      <p:cBhvr>
                                        <p:cTn id="28" dur="2000"/>
                                        <p:tgtEl>
                                          <p:spTgt spid="19458">
                                            <p:txEl>
                                              <p:pRg st="7" end="7"/>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9458">
                                            <p:txEl>
                                              <p:pRg st="8" end="8"/>
                                            </p:txEl>
                                          </p:spTgt>
                                        </p:tgtEl>
                                        <p:attrNameLst>
                                          <p:attrName>style.visibility</p:attrName>
                                        </p:attrNameLst>
                                      </p:cBhvr>
                                      <p:to>
                                        <p:strVal val="visible"/>
                                      </p:to>
                                    </p:set>
                                    <p:animEffect transition="in" filter="fade">
                                      <p:cBhvr>
                                        <p:cTn id="31" dur="2000"/>
                                        <p:tgtEl>
                                          <p:spTgt spid="19458">
                                            <p:txEl>
                                              <p:pRg st="8" end="8"/>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9458">
                                            <p:txEl>
                                              <p:pRg st="9" end="9"/>
                                            </p:txEl>
                                          </p:spTgt>
                                        </p:tgtEl>
                                        <p:attrNameLst>
                                          <p:attrName>style.visibility</p:attrName>
                                        </p:attrNameLst>
                                      </p:cBhvr>
                                      <p:to>
                                        <p:strVal val="visible"/>
                                      </p:to>
                                    </p:set>
                                    <p:animEffect transition="in" filter="fade">
                                      <p:cBhvr>
                                        <p:cTn id="34" dur="2000"/>
                                        <p:tgtEl>
                                          <p:spTgt spid="19458">
                                            <p:txEl>
                                              <p:pRg st="9" end="9"/>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458">
                                            <p:txEl>
                                              <p:pRg st="10" end="10"/>
                                            </p:txEl>
                                          </p:spTgt>
                                        </p:tgtEl>
                                        <p:attrNameLst>
                                          <p:attrName>style.visibility</p:attrName>
                                        </p:attrNameLst>
                                      </p:cBhvr>
                                      <p:to>
                                        <p:strVal val="visible"/>
                                      </p:to>
                                    </p:set>
                                    <p:animEffect transition="in" filter="fade">
                                      <p:cBhvr>
                                        <p:cTn id="37" dur="2000"/>
                                        <p:tgtEl>
                                          <p:spTgt spid="1945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build="p"/>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974093F7-6A54-43AF-BDAA-D97A0BE6C10B}"/>
              </a:ext>
            </a:extLst>
          </p:cNvPr>
          <p:cNvSpPr>
            <a:spLocks noGrp="1"/>
          </p:cNvSpPr>
          <p:nvPr>
            <p:ph type="sldNum" sz="quarter" idx="12"/>
          </p:nvPr>
        </p:nvSpPr>
        <p:spPr/>
        <p:txBody>
          <a:bodyPr/>
          <a:lstStyle/>
          <a:p>
            <a:fld id="{7A9AC9BC-E237-41DC-9670-413D4205776A}" type="slidenum">
              <a:rPr lang="de-DE" altLang="de-DE"/>
              <a:pPr/>
              <a:t>21</a:t>
            </a:fld>
            <a:endParaRPr lang="de-DE" altLang="de-DE"/>
          </a:p>
        </p:txBody>
      </p:sp>
      <p:sp>
        <p:nvSpPr>
          <p:cNvPr id="3" name="Inhaltsplatzhalter 2">
            <a:extLst>
              <a:ext uri="{FF2B5EF4-FFF2-40B4-BE49-F238E27FC236}">
                <a16:creationId xmlns:a16="http://schemas.microsoft.com/office/drawing/2014/main" id="{3F9B93F8-5AEC-459B-A9F6-C088D954CA2A}"/>
              </a:ext>
            </a:extLst>
          </p:cNvPr>
          <p:cNvSpPr>
            <a:spLocks noGrp="1"/>
          </p:cNvSpPr>
          <p:nvPr>
            <p:ph idx="1"/>
          </p:nvPr>
        </p:nvSpPr>
        <p:spPr>
          <a:xfrm>
            <a:off x="457200" y="549275"/>
            <a:ext cx="8229600" cy="4525963"/>
          </a:xfrm>
        </p:spPr>
        <p:txBody>
          <a:bodyPr rtlCol="0">
            <a:normAutofit fontScale="77500" lnSpcReduction="20000"/>
          </a:bodyPr>
          <a:lstStyle/>
          <a:p>
            <a:pPr marL="0" indent="0" eaLnBrk="1" fontAlgn="auto" hangingPunct="1">
              <a:spcAft>
                <a:spcPts val="0"/>
              </a:spcAft>
              <a:buFont typeface="Arial" panose="020B0604020202020204" pitchFamily="34" charset="0"/>
              <a:buNone/>
              <a:defRPr/>
            </a:pPr>
            <a:r>
              <a:rPr lang="de-DE" dirty="0"/>
              <a:t>Nationalsozialistische Deutsche Arbeiterpartei</a:t>
            </a:r>
          </a:p>
          <a:p>
            <a:pPr marL="0" indent="0" eaLnBrk="1" fontAlgn="auto" hangingPunct="1">
              <a:spcAft>
                <a:spcPts val="0"/>
              </a:spcAft>
              <a:buFont typeface="Arial" panose="020B0604020202020204" pitchFamily="34" charset="0"/>
              <a:buNone/>
              <a:defRPr/>
            </a:pPr>
            <a:r>
              <a:rPr lang="de-DE" dirty="0"/>
              <a:t>O.G.L: Meerane, </a:t>
            </a:r>
            <a:r>
              <a:rPr lang="de-DE" dirty="0">
                <a:solidFill>
                  <a:srgbClr val="FF0000"/>
                </a:solidFill>
              </a:rPr>
              <a:t>22.3.33</a:t>
            </a:r>
          </a:p>
          <a:p>
            <a:pPr marL="0" indent="0" eaLnBrk="1" fontAlgn="auto" hangingPunct="1">
              <a:spcAft>
                <a:spcPts val="0"/>
              </a:spcAft>
              <a:buFont typeface="Arial" panose="020B0604020202020204" pitchFamily="34" charset="0"/>
              <a:buNone/>
              <a:defRPr/>
            </a:pPr>
            <a:r>
              <a:rPr lang="de-DE" dirty="0"/>
              <a:t>Herrn 1. Bürgermeister Dr. Rüdiger, Meerane</a:t>
            </a:r>
          </a:p>
          <a:p>
            <a:pPr marL="0" indent="0" eaLnBrk="1" fontAlgn="auto" hangingPunct="1">
              <a:spcAft>
                <a:spcPts val="0"/>
              </a:spcAft>
              <a:buFont typeface="Arial" panose="020B0604020202020204" pitchFamily="34" charset="0"/>
              <a:buNone/>
              <a:defRPr/>
            </a:pPr>
            <a:endParaRPr lang="de-DE" dirty="0"/>
          </a:p>
          <a:p>
            <a:pPr marL="0" indent="0" eaLnBrk="1" fontAlgn="auto" hangingPunct="1">
              <a:spcAft>
                <a:spcPts val="0"/>
              </a:spcAft>
              <a:buFont typeface="Arial" panose="020B0604020202020204" pitchFamily="34" charset="0"/>
              <a:buNone/>
              <a:defRPr/>
            </a:pPr>
            <a:r>
              <a:rPr lang="de-DE" dirty="0"/>
              <a:t>Beigefaltet überreichen wir Ihnen die Unterlagen zur Begründung der von uns geforderten Maßnahmen auf Grund unseres Schreibens vom 16.ds.Mts..</a:t>
            </a:r>
          </a:p>
          <a:p>
            <a:pPr marL="0" indent="0" eaLnBrk="1" fontAlgn="auto" hangingPunct="1">
              <a:spcAft>
                <a:spcPts val="0"/>
              </a:spcAft>
              <a:buFont typeface="Arial" panose="020B0604020202020204" pitchFamily="34" charset="0"/>
              <a:buNone/>
              <a:defRPr/>
            </a:pPr>
            <a:r>
              <a:rPr lang="de-DE" dirty="0"/>
              <a:t>Wir ersuchen Sie nochmals, diese Maßnahmen sofort durchzuführen.</a:t>
            </a:r>
          </a:p>
          <a:p>
            <a:pPr marL="0" indent="0" eaLnBrk="1" fontAlgn="auto" hangingPunct="1">
              <a:spcAft>
                <a:spcPts val="0"/>
              </a:spcAft>
              <a:buFont typeface="Arial" panose="020B0604020202020204" pitchFamily="34" charset="0"/>
              <a:buNone/>
              <a:defRPr/>
            </a:pPr>
            <a:r>
              <a:rPr lang="de-DE" dirty="0"/>
              <a:t>Mit deutschem Gruß</a:t>
            </a:r>
          </a:p>
          <a:p>
            <a:pPr marL="0" indent="0" eaLnBrk="1" fontAlgn="auto" hangingPunct="1">
              <a:spcAft>
                <a:spcPts val="0"/>
              </a:spcAft>
              <a:buFont typeface="Arial" panose="020B0604020202020204" pitchFamily="34" charset="0"/>
              <a:buNone/>
              <a:defRPr/>
            </a:pPr>
            <a:r>
              <a:rPr lang="de-DE" dirty="0" err="1"/>
              <a:t>Lehrbach</a:t>
            </a:r>
            <a:endParaRPr lang="de-DE" dirty="0"/>
          </a:p>
          <a:p>
            <a:pPr marL="0" indent="0" eaLnBrk="1" fontAlgn="auto" hangingPunct="1">
              <a:spcAft>
                <a:spcPts val="0"/>
              </a:spcAft>
              <a:buFont typeface="Arial" panose="020B0604020202020204" pitchFamily="34" charset="0"/>
              <a:buNone/>
              <a:defRPr/>
            </a:pPr>
            <a:r>
              <a:rPr lang="de-DE" dirty="0"/>
              <a:t>Ortsgruppenleiter</a:t>
            </a:r>
          </a:p>
          <a:p>
            <a:pPr marL="0" indent="0" eaLnBrk="1" fontAlgn="auto" hangingPunct="1">
              <a:spcAft>
                <a:spcPts val="0"/>
              </a:spcAft>
              <a:buFont typeface="Arial" panose="020B0604020202020204" pitchFamily="34" charset="0"/>
              <a:buNone/>
              <a:defRPr/>
            </a:pPr>
            <a:endParaRPr lang="de-DE" dirty="0"/>
          </a:p>
        </p:txBody>
      </p:sp>
    </p:spTree>
  </p:cSld>
  <p:clrMapOvr>
    <a:masterClrMapping/>
  </p:clrMapOvr>
  <p:transition spd="slow">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5">
            <a:extLst>
              <a:ext uri="{FF2B5EF4-FFF2-40B4-BE49-F238E27FC236}">
                <a16:creationId xmlns:a16="http://schemas.microsoft.com/office/drawing/2014/main" id="{7974C417-5687-4B7E-AE4B-8DA668F4D4AF}"/>
              </a:ext>
            </a:extLst>
          </p:cNvPr>
          <p:cNvSpPr>
            <a:spLocks noGrp="1"/>
          </p:cNvSpPr>
          <p:nvPr>
            <p:ph type="sldNum" sz="quarter" idx="12"/>
          </p:nvPr>
        </p:nvSpPr>
        <p:spPr/>
        <p:txBody>
          <a:bodyPr/>
          <a:lstStyle/>
          <a:p>
            <a:fld id="{143A0C1F-1927-4644-9171-98884EE34074}" type="slidenum">
              <a:rPr lang="de-DE" altLang="de-DE"/>
              <a:pPr/>
              <a:t>22</a:t>
            </a:fld>
            <a:endParaRPr lang="de-DE" altLang="de-DE"/>
          </a:p>
        </p:txBody>
      </p:sp>
      <p:sp>
        <p:nvSpPr>
          <p:cNvPr id="23554" name="Inhaltsplatzhalter 2">
            <a:extLst>
              <a:ext uri="{FF2B5EF4-FFF2-40B4-BE49-F238E27FC236}">
                <a16:creationId xmlns:a16="http://schemas.microsoft.com/office/drawing/2014/main" id="{7A328C14-9A32-4BD0-9394-FC39951FAD07}"/>
              </a:ext>
            </a:extLst>
          </p:cNvPr>
          <p:cNvSpPr>
            <a:spLocks noGrp="1"/>
          </p:cNvSpPr>
          <p:nvPr>
            <p:ph idx="1"/>
          </p:nvPr>
        </p:nvSpPr>
        <p:spPr>
          <a:xfrm>
            <a:off x="457200" y="404813"/>
            <a:ext cx="8229600" cy="6119812"/>
          </a:xfrm>
        </p:spPr>
        <p:txBody>
          <a:bodyPr/>
          <a:lstStyle/>
          <a:p>
            <a:pPr marL="0" indent="0" eaLnBrk="1" hangingPunct="1">
              <a:buFont typeface="Arial" panose="020B0604020202020204" pitchFamily="34" charset="0"/>
              <a:buNone/>
            </a:pPr>
            <a:r>
              <a:rPr lang="de-DE" altLang="de-DE" sz="1700" i="1">
                <a:solidFill>
                  <a:schemeClr val="hlink"/>
                </a:solidFill>
              </a:rPr>
              <a:t>(6 Seiten Text als Begründung zum „Antrag“ der NSDAP vom</a:t>
            </a:r>
            <a:r>
              <a:rPr lang="de-DE" altLang="de-DE" sz="1700" i="1">
                <a:solidFill>
                  <a:srgbClr val="00B0F0"/>
                </a:solidFill>
              </a:rPr>
              <a:t> </a:t>
            </a:r>
            <a:r>
              <a:rPr lang="de-DE" altLang="de-DE" sz="1700" i="1">
                <a:solidFill>
                  <a:srgbClr val="FF0000"/>
                </a:solidFill>
              </a:rPr>
              <a:t>22.3.33</a:t>
            </a:r>
            <a:r>
              <a:rPr lang="de-DE" altLang="de-DE" sz="1700" i="1">
                <a:solidFill>
                  <a:srgbClr val="00B0F0"/>
                </a:solidFill>
              </a:rPr>
              <a:t>:)</a:t>
            </a:r>
          </a:p>
          <a:p>
            <a:pPr marL="0" indent="0" eaLnBrk="1" hangingPunct="1">
              <a:buFont typeface="Arial" panose="020B0604020202020204" pitchFamily="34" charset="0"/>
              <a:buNone/>
            </a:pPr>
            <a:r>
              <a:rPr lang="de-DE" altLang="de-DE" sz="1700"/>
              <a:t>… </a:t>
            </a:r>
            <a:r>
              <a:rPr lang="de-DE" altLang="de-DE" sz="1700" b="1"/>
              <a:t>Kuske</a:t>
            </a:r>
            <a:r>
              <a:rPr lang="de-DE" altLang="de-DE" sz="1700"/>
              <a:t> war vor dem Kriege ein „Hurrapatriot“ im wahrsten Sinne des Wortes. Den Weltkrieg aber schon verlebte er, obwohl er gerade in den besten Jahren war, als Zivilist in der Heimat. Er war also kein Soldat. Bei der Novemberrevolution 1918 steuerte er sofort, u.z. mit vollen Segeln ins marxistische Fahrwasser, in den er sich bis heute „rühmlichst“ betätigte. Dieses Umschwenken in seiner Gesinnung brachte er in seinem Unterricht unzweideutig zum Ausdruck. Seine pazifistische-marxistische Gesinnung zwang er in seinem Unterricht den Schülern auf und vergiftete dadurch das nationale Denken und Fühlen. ….</a:t>
            </a:r>
          </a:p>
          <a:p>
            <a:pPr marL="0" indent="0" eaLnBrk="1" hangingPunct="1">
              <a:buFont typeface="Arial" panose="020B0604020202020204" pitchFamily="34" charset="0"/>
              <a:buNone/>
            </a:pPr>
            <a:r>
              <a:rPr lang="de-DE" altLang="de-DE" sz="1700"/>
              <a:t>Besonders vernichtend klingt noch heute sein Urteil über Adolf Hitler und den Nationalsozialismus …</a:t>
            </a:r>
          </a:p>
          <a:p>
            <a:pPr marL="0" indent="0" eaLnBrk="1" hangingPunct="1">
              <a:buFont typeface="Arial" panose="020B0604020202020204" pitchFamily="34" charset="0"/>
              <a:buNone/>
            </a:pPr>
            <a:r>
              <a:rPr lang="de-DE" altLang="de-DE" sz="1700"/>
              <a:t>Besonders belastend und für seine marxistische Einstellung beweisend ist die Tatsache, dass Kuske seit Jahren aus der Kirche ausgetreten ist. Dieses antikirchliche und auch antichristliche Benehmen hat auch seine verderbliche Wirkung auf die Schülerschaft ausüben müssen, die er unterrichtete. Eine solche Einstellung eines Fachvertreters für den Deutsch- und Geschichtsunterricht an einer höheren Deutschen Schule ist ganz naturgemäß für das christliche Erziehungsprinzip außerordentlich schädigend. …</a:t>
            </a:r>
          </a:p>
          <a:p>
            <a:pPr marL="0" indent="0" eaLnBrk="1" hangingPunct="1">
              <a:buFont typeface="Arial" panose="020B0604020202020204" pitchFamily="34" charset="0"/>
              <a:buNone/>
            </a:pPr>
            <a:r>
              <a:rPr lang="de-DE" altLang="de-DE" sz="1700"/>
              <a:t>dass Kuske immer ein Verachter Adolf Hitlers und des Nationalsozialismus gewesen ist …</a:t>
            </a:r>
          </a:p>
          <a:p>
            <a:pPr marL="0" indent="0" eaLnBrk="1" hangingPunct="1">
              <a:buFont typeface="Arial" panose="020B0604020202020204" pitchFamily="34" charset="0"/>
              <a:buNone/>
            </a:pPr>
            <a:r>
              <a:rPr lang="de-DE" altLang="de-DE" sz="1700"/>
              <a:t>Wenn Kuske vielleicht seine formelle Zugehörigkeit zur KPD und SPD bestreiten sollte, dann sprechen doch seine Reden und Taten einzig und allein nur dafür, dass sich Kuske in den letzten 14 Jahren in seinem Lehramt hervorragend marxistisch betätigte und dadurch als gefährlicher Schädling einer christlichen nationalen Erziehung und Lehre zu betrachten ist. …</a:t>
            </a:r>
          </a:p>
        </p:txBody>
      </p:sp>
    </p:spTree>
  </p:cSld>
  <p:clrMapOvr>
    <a:masterClrMapping/>
  </p:clrMapOvr>
  <p:transition spd="slow">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2C5E22AF-DE14-49AB-A8B7-CA1107D434D2}"/>
              </a:ext>
            </a:extLst>
          </p:cNvPr>
          <p:cNvSpPr>
            <a:spLocks noGrp="1"/>
          </p:cNvSpPr>
          <p:nvPr>
            <p:ph type="sldNum" sz="quarter" idx="12"/>
          </p:nvPr>
        </p:nvSpPr>
        <p:spPr/>
        <p:txBody>
          <a:bodyPr/>
          <a:lstStyle/>
          <a:p>
            <a:fld id="{3C8833A1-D35C-466F-A92B-4B9388454CD4}" type="slidenum">
              <a:rPr lang="de-DE" altLang="de-DE"/>
              <a:pPr/>
              <a:t>23</a:t>
            </a:fld>
            <a:endParaRPr lang="de-DE" altLang="de-DE"/>
          </a:p>
        </p:txBody>
      </p:sp>
      <p:sp>
        <p:nvSpPr>
          <p:cNvPr id="2" name="Titel 1">
            <a:extLst>
              <a:ext uri="{FF2B5EF4-FFF2-40B4-BE49-F238E27FC236}">
                <a16:creationId xmlns:a16="http://schemas.microsoft.com/office/drawing/2014/main" id="{FE967476-C4A4-41A4-8A5B-405C58B8499D}"/>
              </a:ext>
            </a:extLst>
          </p:cNvPr>
          <p:cNvSpPr>
            <a:spLocks noGrp="1"/>
          </p:cNvSpPr>
          <p:nvPr>
            <p:ph type="title"/>
          </p:nvPr>
        </p:nvSpPr>
        <p:spPr/>
        <p:txBody>
          <a:bodyPr rtlCol="0">
            <a:normAutofit fontScale="90000"/>
          </a:bodyPr>
          <a:lstStyle/>
          <a:p>
            <a:pPr algn="l" eaLnBrk="1" fontAlgn="auto" hangingPunct="1">
              <a:spcAft>
                <a:spcPts val="0"/>
              </a:spcAft>
              <a:defRPr/>
            </a:pPr>
            <a:r>
              <a:rPr lang="de-DE" sz="2700" i="1" dirty="0">
                <a:solidFill>
                  <a:srgbClr val="00B0F0"/>
                </a:solidFill>
              </a:rPr>
              <a:t>(6 Seiten Text als Begründung zum „Antrag“ der NSDAP vom </a:t>
            </a:r>
            <a:r>
              <a:rPr lang="de-DE" sz="2700" i="1" dirty="0">
                <a:solidFill>
                  <a:srgbClr val="FF0000"/>
                </a:solidFill>
              </a:rPr>
              <a:t>22.3.33</a:t>
            </a:r>
            <a:r>
              <a:rPr lang="de-DE" sz="2700" i="1" dirty="0">
                <a:solidFill>
                  <a:srgbClr val="00B0F0"/>
                </a:solidFill>
              </a:rPr>
              <a:t>:)</a:t>
            </a:r>
            <a:br>
              <a:rPr lang="de-DE" i="1" dirty="0">
                <a:solidFill>
                  <a:srgbClr val="00B0F0"/>
                </a:solidFill>
              </a:rPr>
            </a:br>
            <a:endParaRPr lang="de-DE" dirty="0"/>
          </a:p>
        </p:txBody>
      </p:sp>
      <p:sp>
        <p:nvSpPr>
          <p:cNvPr id="3" name="Inhaltsplatzhalter 2">
            <a:extLst>
              <a:ext uri="{FF2B5EF4-FFF2-40B4-BE49-F238E27FC236}">
                <a16:creationId xmlns:a16="http://schemas.microsoft.com/office/drawing/2014/main" id="{E3853CAB-B6B6-4059-AA6D-1D1796F8A7DD}"/>
              </a:ext>
            </a:extLst>
          </p:cNvPr>
          <p:cNvSpPr>
            <a:spLocks noGrp="1"/>
          </p:cNvSpPr>
          <p:nvPr>
            <p:ph idx="1"/>
          </p:nvPr>
        </p:nvSpPr>
        <p:spPr/>
        <p:txBody>
          <a:bodyPr rtlCol="0">
            <a:normAutofit fontScale="70000" lnSpcReduction="20000"/>
          </a:bodyPr>
          <a:lstStyle/>
          <a:p>
            <a:pPr marL="0" indent="0" eaLnBrk="1" fontAlgn="auto" hangingPunct="1">
              <a:spcAft>
                <a:spcPts val="0"/>
              </a:spcAft>
              <a:buFont typeface="Arial" panose="020B0604020202020204" pitchFamily="34" charset="0"/>
              <a:buNone/>
              <a:defRPr/>
            </a:pPr>
            <a:r>
              <a:rPr lang="de-DE" b="1" dirty="0"/>
              <a:t>Rudolf Klee </a:t>
            </a:r>
            <a:r>
              <a:rPr lang="de-DE" dirty="0"/>
              <a:t>stand und steht ebenfalls auf rein marxistischer Grundlage. Seine Anschauungen und seine Gesinnung neigen sogar dem Kommunismus zu. Er unterscheidet sich von Kuske nur dadurch, dass er seine Gesinnung mehr im Stillen trägt, nicht so aktiv hervortrat …</a:t>
            </a:r>
          </a:p>
          <a:p>
            <a:pPr marL="0" indent="0" eaLnBrk="1" fontAlgn="auto" hangingPunct="1">
              <a:spcAft>
                <a:spcPts val="0"/>
              </a:spcAft>
              <a:buFont typeface="Arial" panose="020B0604020202020204" pitchFamily="34" charset="0"/>
              <a:buNone/>
              <a:defRPr/>
            </a:pPr>
            <a:r>
              <a:rPr lang="de-DE" dirty="0"/>
              <a:t>So erklärte er Schülerinnen gegenüber … kürzlich noch: „Er habe noch nie eine so geistlose Rede gehört, wie die Rede des Reichskanzlers Adolf Hitler im Sportpalast.“ …</a:t>
            </a:r>
          </a:p>
          <a:p>
            <a:pPr marL="0" indent="0" eaLnBrk="1" fontAlgn="auto" hangingPunct="1">
              <a:spcAft>
                <a:spcPts val="0"/>
              </a:spcAft>
              <a:buFont typeface="Arial" panose="020B0604020202020204" pitchFamily="34" charset="0"/>
              <a:buNone/>
              <a:defRPr/>
            </a:pPr>
            <a:r>
              <a:rPr lang="de-DE" dirty="0"/>
              <a:t>Bei der 50 Jahrfeier der Oberrealschule provozierte er die zum größten Teil nationale </a:t>
            </a:r>
            <a:r>
              <a:rPr lang="de-DE" dirty="0" err="1"/>
              <a:t>Teilnehmerschaft</a:t>
            </a:r>
            <a:r>
              <a:rPr lang="de-DE" dirty="0"/>
              <a:t> im Kommers dadurch, dass er demonstrativ beim Deutschlandlied sitzen blieb, während alle Anwesenden, Eltern, ehemalige Schüler u. Schüler stehend sangen …</a:t>
            </a:r>
          </a:p>
          <a:p>
            <a:pPr marL="0" indent="0" eaLnBrk="1" fontAlgn="auto" hangingPunct="1">
              <a:spcAft>
                <a:spcPts val="0"/>
              </a:spcAft>
              <a:buFont typeface="Arial" panose="020B0604020202020204" pitchFamily="34" charset="0"/>
              <a:buNone/>
              <a:defRPr/>
            </a:pPr>
            <a:r>
              <a:rPr lang="de-DE" dirty="0"/>
              <a:t>Klee ist sonderbarerweise aus der Kirche nicht ausgetreten und wird allseitig darum als Edelkommunist bezeichnet. …</a:t>
            </a:r>
          </a:p>
        </p:txBody>
      </p:sp>
    </p:spTree>
  </p:cSld>
  <p:clrMapOvr>
    <a:masterClrMapping/>
  </p:clrMapOvr>
  <p:transition spd="slow">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liennummernplatzhalter 5">
            <a:extLst>
              <a:ext uri="{FF2B5EF4-FFF2-40B4-BE49-F238E27FC236}">
                <a16:creationId xmlns:a16="http://schemas.microsoft.com/office/drawing/2014/main" id="{6A76FBB4-EB3A-4169-8A06-2995F8670BEF}"/>
              </a:ext>
            </a:extLst>
          </p:cNvPr>
          <p:cNvSpPr>
            <a:spLocks noGrp="1"/>
          </p:cNvSpPr>
          <p:nvPr>
            <p:ph type="sldNum" sz="quarter" idx="12"/>
          </p:nvPr>
        </p:nvSpPr>
        <p:spPr/>
        <p:txBody>
          <a:bodyPr/>
          <a:lstStyle/>
          <a:p>
            <a:fld id="{AA212D06-DC0A-4CB1-9E31-D4FA8675555A}" type="slidenum">
              <a:rPr lang="de-DE" altLang="de-DE"/>
              <a:pPr/>
              <a:t>24</a:t>
            </a:fld>
            <a:endParaRPr lang="de-DE" altLang="de-DE"/>
          </a:p>
        </p:txBody>
      </p:sp>
      <p:sp>
        <p:nvSpPr>
          <p:cNvPr id="23554" name="Inhaltsplatzhalter 2">
            <a:extLst>
              <a:ext uri="{FF2B5EF4-FFF2-40B4-BE49-F238E27FC236}">
                <a16:creationId xmlns:a16="http://schemas.microsoft.com/office/drawing/2014/main" id="{B01320CF-8D12-4E85-9A55-4A51BBA3BAAC}"/>
              </a:ext>
            </a:extLst>
          </p:cNvPr>
          <p:cNvSpPr>
            <a:spLocks noGrp="1"/>
          </p:cNvSpPr>
          <p:nvPr>
            <p:ph idx="1"/>
          </p:nvPr>
        </p:nvSpPr>
        <p:spPr>
          <a:xfrm>
            <a:off x="457200" y="404813"/>
            <a:ext cx="8229600" cy="5721350"/>
          </a:xfrm>
        </p:spPr>
        <p:txBody>
          <a:bodyPr/>
          <a:lstStyle/>
          <a:p>
            <a:pPr marL="0" indent="0" eaLnBrk="1" hangingPunct="1">
              <a:buFont typeface="Arial" panose="020B0604020202020204" pitchFamily="34" charset="0"/>
              <a:buNone/>
            </a:pPr>
            <a:r>
              <a:rPr lang="de-DE" altLang="de-DE" sz="1600"/>
              <a:t>Eing. am 22. März 1933</a:t>
            </a:r>
          </a:p>
          <a:p>
            <a:pPr marL="0" indent="0" eaLnBrk="1" hangingPunct="1">
              <a:buFont typeface="Arial" panose="020B0604020202020204" pitchFamily="34" charset="0"/>
              <a:buNone/>
            </a:pPr>
            <a:r>
              <a:rPr lang="de-DE" altLang="de-DE" sz="1600"/>
              <a:t>- Stadtrat Meerane -</a:t>
            </a:r>
          </a:p>
          <a:p>
            <a:pPr marL="0" indent="0" eaLnBrk="1" hangingPunct="1">
              <a:buFont typeface="Arial" panose="020B0604020202020204" pitchFamily="34" charset="0"/>
              <a:buNone/>
            </a:pPr>
            <a:r>
              <a:rPr lang="de-DE" altLang="de-DE" sz="1600"/>
              <a:t>Polizeiwache, am 19. März 1933</a:t>
            </a:r>
          </a:p>
          <a:p>
            <a:pPr marL="0" indent="0" eaLnBrk="1" hangingPunct="1">
              <a:buFont typeface="Arial" panose="020B0604020202020204" pitchFamily="34" charset="0"/>
              <a:buNone/>
            </a:pPr>
            <a:endParaRPr lang="de-DE" altLang="de-DE" sz="1600"/>
          </a:p>
          <a:p>
            <a:pPr marL="0" indent="0" eaLnBrk="1" hangingPunct="1">
              <a:buFont typeface="Arial" panose="020B0604020202020204" pitchFamily="34" charset="0"/>
              <a:buNone/>
            </a:pPr>
            <a:r>
              <a:rPr lang="de-DE" altLang="de-DE" sz="1600"/>
              <a:t>Bei der hiesigen Polizei sind keine Beobachtungen gemacht worden, dass Lehrer an den hiesigen Schulen sich in kommunistischem Sinne betätigt haben bezw. einer kommunistischen Partei angehören. Es ist aber schon jahrelang das Gerücht in unserer Stadt im Umlauf und kann von Schülern und Schülereltern wiederholt gehört werden, dass besonders zwei an der Oberrealschule tätige Studienräte zu den marxistischen Aktionären hiesiger Stadt gehören. Genannt wurden die Studienräte Kuske und Klee. Früher wurde auch von einem Herrn Hennig viel gesprochen, sich in diesem Sinne betätigt zu haben. Wie bekannt ist, hat Herr Kuske seinen Kirchenaustritt vor vielen Jahren vollzogen. An nationalen Feiern hat er angeblich auch nicht mehr teilgenommen. Infolge Kuskes marxistischer Einstellung soll diesem von seinen Schülern auch nicht mehr die nötige Achtung entgegengebracht worden sein und soll es oft deswegen zu großen Auftritten gekommen sein. Gleiches wird von Herrn Studienrat Klee berichtet; dieser soll aber der Kirche noch nicht den Rücken gekehrt haben. Es wird diesem nachgesprochen, dass er gelegentlich einer Schulfeier beim Singen des Deutschlandliedes sich nicht von seinem Platze erhoben habe, während die Anwesenden stehend sangen. Diese Maßnahme soll ganz besonders auf die Schülerschaft herausfordernd gewirkt haben. …</a:t>
            </a:r>
          </a:p>
          <a:p>
            <a:pPr marL="0" indent="0" eaLnBrk="1" hangingPunct="1">
              <a:buFont typeface="Arial" panose="020B0604020202020204" pitchFamily="34" charset="0"/>
              <a:buNone/>
            </a:pPr>
            <a:r>
              <a:rPr lang="de-DE" altLang="de-DE" sz="1600"/>
              <a:t>Winkler</a:t>
            </a:r>
          </a:p>
          <a:p>
            <a:pPr marL="0" indent="0" eaLnBrk="1" hangingPunct="1">
              <a:buFont typeface="Arial" panose="020B0604020202020204" pitchFamily="34" charset="0"/>
              <a:buNone/>
            </a:pPr>
            <a:r>
              <a:rPr lang="de-DE" altLang="de-DE" sz="1600"/>
              <a:t>Polizeihauptwachtmeister</a:t>
            </a:r>
          </a:p>
          <a:p>
            <a:pPr marL="0" indent="0" eaLnBrk="1" hangingPunct="1">
              <a:buFont typeface="Arial" panose="020B0604020202020204" pitchFamily="34" charset="0"/>
              <a:buNone/>
            </a:pPr>
            <a:r>
              <a:rPr lang="de-DE" altLang="de-DE" sz="1600"/>
              <a:t>und k.Pol.Leiter</a:t>
            </a:r>
          </a:p>
        </p:txBody>
      </p:sp>
      <p:sp>
        <p:nvSpPr>
          <p:cNvPr id="4" name="Textfeld 3">
            <a:extLst>
              <a:ext uri="{FF2B5EF4-FFF2-40B4-BE49-F238E27FC236}">
                <a16:creationId xmlns:a16="http://schemas.microsoft.com/office/drawing/2014/main" id="{CE8400EE-9151-4E1B-A69B-F1F5CD2156D7}"/>
              </a:ext>
            </a:extLst>
          </p:cNvPr>
          <p:cNvSpPr txBox="1"/>
          <p:nvPr/>
        </p:nvSpPr>
        <p:spPr>
          <a:xfrm>
            <a:off x="395288" y="2492375"/>
            <a:ext cx="8424862" cy="1200150"/>
          </a:xfrm>
          <a:prstGeom prst="rect">
            <a:avLst/>
          </a:prstGeom>
          <a:solidFill>
            <a:schemeClr val="accent2">
              <a:lumMod val="60000"/>
              <a:lumOff val="40000"/>
            </a:schemeClr>
          </a:solidFill>
          <a:ln>
            <a:solidFill>
              <a:srgbClr val="FF0000"/>
            </a:solidFill>
          </a:ln>
        </p:spPr>
        <p:txBody>
          <a:bodyPr>
            <a:spAutoFit/>
          </a:bodyPr>
          <a:lstStyle/>
          <a:p>
            <a:pPr fontAlgn="auto">
              <a:spcBef>
                <a:spcPts val="0"/>
              </a:spcBef>
              <a:spcAft>
                <a:spcPts val="0"/>
              </a:spcAft>
              <a:defRPr/>
            </a:pPr>
            <a:r>
              <a:rPr lang="de-DE" sz="2400" b="1" dirty="0" err="1">
                <a:latin typeface="+mn-lt"/>
                <a:cs typeface="+mn-cs"/>
              </a:rPr>
              <a:t>Eing</a:t>
            </a:r>
            <a:r>
              <a:rPr lang="de-DE" sz="2400" b="1" dirty="0">
                <a:latin typeface="+mn-lt"/>
                <a:cs typeface="+mn-cs"/>
              </a:rPr>
              <a:t>. am 22. März 1933</a:t>
            </a:r>
          </a:p>
          <a:p>
            <a:pPr fontAlgn="auto">
              <a:spcBef>
                <a:spcPts val="0"/>
              </a:spcBef>
              <a:spcAft>
                <a:spcPts val="0"/>
              </a:spcAft>
              <a:defRPr/>
            </a:pPr>
            <a:r>
              <a:rPr lang="de-DE" sz="2400" b="1" dirty="0">
                <a:latin typeface="+mn-lt"/>
                <a:cs typeface="+mn-cs"/>
              </a:rPr>
              <a:t>- Stadtrat Meerane -</a:t>
            </a:r>
          </a:p>
          <a:p>
            <a:pPr fontAlgn="auto">
              <a:spcBef>
                <a:spcPts val="0"/>
              </a:spcBef>
              <a:spcAft>
                <a:spcPts val="0"/>
              </a:spcAft>
              <a:defRPr/>
            </a:pPr>
            <a:r>
              <a:rPr lang="de-DE" sz="2400" b="1" dirty="0">
                <a:latin typeface="+mn-lt"/>
                <a:cs typeface="+mn-cs"/>
              </a:rPr>
              <a:t>Polizeiwache, am </a:t>
            </a:r>
            <a:r>
              <a:rPr lang="de-DE" sz="2400" b="1" dirty="0">
                <a:solidFill>
                  <a:srgbClr val="FF0000"/>
                </a:solidFill>
                <a:latin typeface="+mn-lt"/>
                <a:cs typeface="+mn-cs"/>
              </a:rPr>
              <a:t>19. März 1933</a:t>
            </a:r>
          </a:p>
        </p:txBody>
      </p:sp>
      <p:sp>
        <p:nvSpPr>
          <p:cNvPr id="25605" name="Line 5">
            <a:extLst>
              <a:ext uri="{FF2B5EF4-FFF2-40B4-BE49-F238E27FC236}">
                <a16:creationId xmlns:a16="http://schemas.microsoft.com/office/drawing/2014/main" id="{400DC469-51EC-4B8D-A83F-156C5D01B38D}"/>
              </a:ext>
            </a:extLst>
          </p:cNvPr>
          <p:cNvSpPr>
            <a:spLocks noChangeShapeType="1"/>
          </p:cNvSpPr>
          <p:nvPr/>
        </p:nvSpPr>
        <p:spPr bwMode="auto">
          <a:xfrm>
            <a:off x="539750" y="1844675"/>
            <a:ext cx="7920038"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5606" name="Line 6">
            <a:extLst>
              <a:ext uri="{FF2B5EF4-FFF2-40B4-BE49-F238E27FC236}">
                <a16:creationId xmlns:a16="http://schemas.microsoft.com/office/drawing/2014/main" id="{76CC56D6-9483-4CD7-88CE-E5FA1C29E39D}"/>
              </a:ext>
            </a:extLst>
          </p:cNvPr>
          <p:cNvSpPr>
            <a:spLocks noChangeShapeType="1"/>
          </p:cNvSpPr>
          <p:nvPr/>
        </p:nvSpPr>
        <p:spPr bwMode="auto">
          <a:xfrm>
            <a:off x="539750" y="2133600"/>
            <a:ext cx="76327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5607" name="Line 7">
            <a:extLst>
              <a:ext uri="{FF2B5EF4-FFF2-40B4-BE49-F238E27FC236}">
                <a16:creationId xmlns:a16="http://schemas.microsoft.com/office/drawing/2014/main" id="{8FBD4A99-60CE-4CCC-9895-D04BD059C069}"/>
              </a:ext>
            </a:extLst>
          </p:cNvPr>
          <p:cNvSpPr>
            <a:spLocks noChangeShapeType="1"/>
          </p:cNvSpPr>
          <p:nvPr/>
        </p:nvSpPr>
        <p:spPr bwMode="auto">
          <a:xfrm>
            <a:off x="468313" y="2349500"/>
            <a:ext cx="1008062"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5608" name="Line 8">
            <a:extLst>
              <a:ext uri="{FF2B5EF4-FFF2-40B4-BE49-F238E27FC236}">
                <a16:creationId xmlns:a16="http://schemas.microsoft.com/office/drawing/2014/main" id="{201F211D-AAB0-41CD-81B4-5F2325F1C856}"/>
              </a:ext>
            </a:extLst>
          </p:cNvPr>
          <p:cNvSpPr>
            <a:spLocks noChangeShapeType="1"/>
          </p:cNvSpPr>
          <p:nvPr/>
        </p:nvSpPr>
        <p:spPr bwMode="auto">
          <a:xfrm>
            <a:off x="3779838" y="2349500"/>
            <a:ext cx="1008062"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4"/>
                                        </p:tgtEl>
                                      </p:cBhvr>
                                    </p:animEffect>
                                    <p:set>
                                      <p:cBhvr>
                                        <p:cTn id="7" dur="1" fill="hold">
                                          <p:stCondLst>
                                            <p:cond delay="1999"/>
                                          </p:stCondLst>
                                        </p:cTn>
                                        <p:tgtEl>
                                          <p:spTgt spid="4"/>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23554">
                                            <p:txEl>
                                              <p:pRg st="0" end="0"/>
                                            </p:txEl>
                                          </p:spTgt>
                                        </p:tgtEl>
                                        <p:attrNameLst>
                                          <p:attrName>style.visibility</p:attrName>
                                        </p:attrNameLst>
                                      </p:cBhvr>
                                      <p:to>
                                        <p:strVal val="visible"/>
                                      </p:to>
                                    </p:set>
                                    <p:animEffect transition="in" filter="fade">
                                      <p:cBhvr>
                                        <p:cTn id="10" dur="2000"/>
                                        <p:tgtEl>
                                          <p:spTgt spid="23554">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554">
                                            <p:txEl>
                                              <p:pRg st="1" end="1"/>
                                            </p:txEl>
                                          </p:spTgt>
                                        </p:tgtEl>
                                        <p:attrNameLst>
                                          <p:attrName>style.visibility</p:attrName>
                                        </p:attrNameLst>
                                      </p:cBhvr>
                                      <p:to>
                                        <p:strVal val="visible"/>
                                      </p:to>
                                    </p:set>
                                    <p:animEffect transition="in" filter="fade">
                                      <p:cBhvr>
                                        <p:cTn id="13" dur="2000"/>
                                        <p:tgtEl>
                                          <p:spTgt spid="23554">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554">
                                            <p:txEl>
                                              <p:pRg st="2" end="2"/>
                                            </p:txEl>
                                          </p:spTgt>
                                        </p:tgtEl>
                                        <p:attrNameLst>
                                          <p:attrName>style.visibility</p:attrName>
                                        </p:attrNameLst>
                                      </p:cBhvr>
                                      <p:to>
                                        <p:strVal val="visible"/>
                                      </p:to>
                                    </p:set>
                                    <p:animEffect transition="in" filter="fade">
                                      <p:cBhvr>
                                        <p:cTn id="16" dur="2000"/>
                                        <p:tgtEl>
                                          <p:spTgt spid="23554">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3554">
                                            <p:txEl>
                                              <p:pRg st="4" end="4"/>
                                            </p:txEl>
                                          </p:spTgt>
                                        </p:tgtEl>
                                        <p:attrNameLst>
                                          <p:attrName>style.visibility</p:attrName>
                                        </p:attrNameLst>
                                      </p:cBhvr>
                                      <p:to>
                                        <p:strVal val="visible"/>
                                      </p:to>
                                    </p:set>
                                    <p:animEffect transition="in" filter="fade">
                                      <p:cBhvr>
                                        <p:cTn id="19" dur="2000"/>
                                        <p:tgtEl>
                                          <p:spTgt spid="23554">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3554">
                                            <p:txEl>
                                              <p:pRg st="5" end="5"/>
                                            </p:txEl>
                                          </p:spTgt>
                                        </p:tgtEl>
                                        <p:attrNameLst>
                                          <p:attrName>style.visibility</p:attrName>
                                        </p:attrNameLst>
                                      </p:cBhvr>
                                      <p:to>
                                        <p:strVal val="visible"/>
                                      </p:to>
                                    </p:set>
                                    <p:animEffect transition="in" filter="fade">
                                      <p:cBhvr>
                                        <p:cTn id="22" dur="2000"/>
                                        <p:tgtEl>
                                          <p:spTgt spid="23554">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3554">
                                            <p:txEl>
                                              <p:pRg st="6" end="6"/>
                                            </p:txEl>
                                          </p:spTgt>
                                        </p:tgtEl>
                                        <p:attrNameLst>
                                          <p:attrName>style.visibility</p:attrName>
                                        </p:attrNameLst>
                                      </p:cBhvr>
                                      <p:to>
                                        <p:strVal val="visible"/>
                                      </p:to>
                                    </p:set>
                                    <p:animEffect transition="in" filter="fade">
                                      <p:cBhvr>
                                        <p:cTn id="25" dur="2000"/>
                                        <p:tgtEl>
                                          <p:spTgt spid="23554">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3554">
                                            <p:txEl>
                                              <p:pRg st="7" end="7"/>
                                            </p:txEl>
                                          </p:spTgt>
                                        </p:tgtEl>
                                        <p:attrNameLst>
                                          <p:attrName>style.visibility</p:attrName>
                                        </p:attrNameLst>
                                      </p:cBhvr>
                                      <p:to>
                                        <p:strVal val="visible"/>
                                      </p:to>
                                    </p:set>
                                    <p:animEffect transition="in" filter="fade">
                                      <p:cBhvr>
                                        <p:cTn id="28" dur="2000"/>
                                        <p:tgtEl>
                                          <p:spTgt spid="23554">
                                            <p:txEl>
                                              <p:pRg st="7" end="7"/>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nodeType="clickEffect">
                                  <p:stCondLst>
                                    <p:cond delay="0"/>
                                  </p:stCondLst>
                                  <p:childTnLst>
                                    <p:set>
                                      <p:cBhvr>
                                        <p:cTn id="32" dur="1" fill="hold">
                                          <p:stCondLst>
                                            <p:cond delay="0"/>
                                          </p:stCondLst>
                                        </p:cTn>
                                        <p:tgtEl>
                                          <p:spTgt spid="25605"/>
                                        </p:tgtEl>
                                        <p:attrNameLst>
                                          <p:attrName>style.visibility</p:attrName>
                                        </p:attrNameLst>
                                      </p:cBhvr>
                                      <p:to>
                                        <p:strVal val="visible"/>
                                      </p:to>
                                    </p:set>
                                    <p:animEffect transition="in" filter="fade">
                                      <p:cBhvr>
                                        <p:cTn id="33" dur="2000"/>
                                        <p:tgtEl>
                                          <p:spTgt spid="25605"/>
                                        </p:tgtEl>
                                      </p:cBhvr>
                                    </p:animEffect>
                                  </p:childTnLst>
                                </p:cTn>
                              </p:par>
                              <p:par>
                                <p:cTn id="34" presetID="10" presetClass="entr" presetSubtype="0" fill="hold" nodeType="withEffect">
                                  <p:stCondLst>
                                    <p:cond delay="0"/>
                                  </p:stCondLst>
                                  <p:childTnLst>
                                    <p:set>
                                      <p:cBhvr>
                                        <p:cTn id="35" dur="1" fill="hold">
                                          <p:stCondLst>
                                            <p:cond delay="0"/>
                                          </p:stCondLst>
                                        </p:cTn>
                                        <p:tgtEl>
                                          <p:spTgt spid="25606"/>
                                        </p:tgtEl>
                                        <p:attrNameLst>
                                          <p:attrName>style.visibility</p:attrName>
                                        </p:attrNameLst>
                                      </p:cBhvr>
                                      <p:to>
                                        <p:strVal val="visible"/>
                                      </p:to>
                                    </p:set>
                                    <p:animEffect transition="in" filter="fade">
                                      <p:cBhvr>
                                        <p:cTn id="36" dur="2000"/>
                                        <p:tgtEl>
                                          <p:spTgt spid="25606"/>
                                        </p:tgtEl>
                                      </p:cBhvr>
                                    </p:animEffect>
                                  </p:childTnLst>
                                </p:cTn>
                              </p:par>
                              <p:par>
                                <p:cTn id="37" presetID="10" presetClass="entr" presetSubtype="0" fill="hold" nodeType="withEffect">
                                  <p:stCondLst>
                                    <p:cond delay="0"/>
                                  </p:stCondLst>
                                  <p:childTnLst>
                                    <p:set>
                                      <p:cBhvr>
                                        <p:cTn id="38" dur="1" fill="hold">
                                          <p:stCondLst>
                                            <p:cond delay="0"/>
                                          </p:stCondLst>
                                        </p:cTn>
                                        <p:tgtEl>
                                          <p:spTgt spid="25607"/>
                                        </p:tgtEl>
                                        <p:attrNameLst>
                                          <p:attrName>style.visibility</p:attrName>
                                        </p:attrNameLst>
                                      </p:cBhvr>
                                      <p:to>
                                        <p:strVal val="visible"/>
                                      </p:to>
                                    </p:set>
                                    <p:animEffect transition="in" filter="fade">
                                      <p:cBhvr>
                                        <p:cTn id="39" dur="2000"/>
                                        <p:tgtEl>
                                          <p:spTgt spid="25607"/>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0" presetClass="entr" presetSubtype="0" fill="hold" nodeType="clickEffect">
                                  <p:stCondLst>
                                    <p:cond delay="0"/>
                                  </p:stCondLst>
                                  <p:childTnLst>
                                    <p:set>
                                      <p:cBhvr>
                                        <p:cTn id="43" dur="1" fill="hold">
                                          <p:stCondLst>
                                            <p:cond delay="0"/>
                                          </p:stCondLst>
                                        </p:cTn>
                                        <p:tgtEl>
                                          <p:spTgt spid="25608"/>
                                        </p:tgtEl>
                                        <p:attrNameLst>
                                          <p:attrName>style.visibility</p:attrName>
                                        </p:attrNameLst>
                                      </p:cBhvr>
                                      <p:to>
                                        <p:strVal val="visible"/>
                                      </p:to>
                                    </p:set>
                                    <p:animEffect transition="in" filter="fade">
                                      <p:cBhvr>
                                        <p:cTn id="44" dur="2000"/>
                                        <p:tgtEl>
                                          <p:spTgt spid="256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5">
            <a:extLst>
              <a:ext uri="{FF2B5EF4-FFF2-40B4-BE49-F238E27FC236}">
                <a16:creationId xmlns:a16="http://schemas.microsoft.com/office/drawing/2014/main" id="{29107CDF-FC90-403D-B3E0-2A339BCF66E9}"/>
              </a:ext>
            </a:extLst>
          </p:cNvPr>
          <p:cNvSpPr>
            <a:spLocks noGrp="1"/>
          </p:cNvSpPr>
          <p:nvPr>
            <p:ph type="sldNum" sz="quarter" idx="12"/>
          </p:nvPr>
        </p:nvSpPr>
        <p:spPr/>
        <p:txBody>
          <a:bodyPr/>
          <a:lstStyle/>
          <a:p>
            <a:fld id="{DC3B1EE8-04A3-40F5-81F0-47767C8A7115}" type="slidenum">
              <a:rPr lang="de-DE" altLang="de-DE"/>
              <a:pPr/>
              <a:t>25</a:t>
            </a:fld>
            <a:endParaRPr lang="de-DE" altLang="de-DE"/>
          </a:p>
        </p:txBody>
      </p:sp>
      <p:sp>
        <p:nvSpPr>
          <p:cNvPr id="3" name="Inhaltsplatzhalter 2">
            <a:extLst>
              <a:ext uri="{FF2B5EF4-FFF2-40B4-BE49-F238E27FC236}">
                <a16:creationId xmlns:a16="http://schemas.microsoft.com/office/drawing/2014/main" id="{663B2370-0E15-4FD9-B241-178F4E99B554}"/>
              </a:ext>
            </a:extLst>
          </p:cNvPr>
          <p:cNvSpPr>
            <a:spLocks noGrp="1"/>
          </p:cNvSpPr>
          <p:nvPr>
            <p:ph idx="1"/>
          </p:nvPr>
        </p:nvSpPr>
        <p:spPr/>
        <p:txBody>
          <a:bodyPr rtlCol="0">
            <a:normAutofit fontScale="70000" lnSpcReduction="20000"/>
          </a:bodyPr>
          <a:lstStyle/>
          <a:p>
            <a:pPr marL="0" indent="0" eaLnBrk="1" fontAlgn="auto" hangingPunct="1">
              <a:spcAft>
                <a:spcPts val="0"/>
              </a:spcAft>
              <a:buFont typeface="Arial" panose="020B0604020202020204" pitchFamily="34" charset="0"/>
              <a:buNone/>
              <a:defRPr/>
            </a:pPr>
            <a:r>
              <a:rPr lang="de-DE" dirty="0"/>
              <a:t>Stadtrat Meerane</a:t>
            </a:r>
          </a:p>
          <a:p>
            <a:pPr marL="0" indent="0" eaLnBrk="1" fontAlgn="auto" hangingPunct="1">
              <a:spcAft>
                <a:spcPts val="0"/>
              </a:spcAft>
              <a:buFont typeface="Arial" panose="020B0604020202020204" pitchFamily="34" charset="0"/>
              <a:buNone/>
              <a:defRPr/>
            </a:pPr>
            <a:r>
              <a:rPr lang="de-DE" dirty="0"/>
              <a:t>22. März 33</a:t>
            </a:r>
          </a:p>
          <a:p>
            <a:pPr marL="0" indent="0" eaLnBrk="1" fontAlgn="auto" hangingPunct="1">
              <a:spcAft>
                <a:spcPts val="0"/>
              </a:spcAft>
              <a:buFont typeface="Arial" panose="020B0604020202020204" pitchFamily="34" charset="0"/>
              <a:buNone/>
              <a:defRPr/>
            </a:pPr>
            <a:r>
              <a:rPr lang="de-DE" dirty="0"/>
              <a:t>Herrn Studienrat Klee</a:t>
            </a:r>
          </a:p>
          <a:p>
            <a:pPr marL="0" indent="0" eaLnBrk="1" fontAlgn="auto" hangingPunct="1">
              <a:spcAft>
                <a:spcPts val="0"/>
              </a:spcAft>
              <a:buFont typeface="Arial" panose="020B0604020202020204" pitchFamily="34" charset="0"/>
              <a:buNone/>
              <a:defRPr/>
            </a:pPr>
            <a:r>
              <a:rPr lang="de-DE" dirty="0"/>
              <a:t>in Meerane</a:t>
            </a:r>
          </a:p>
          <a:p>
            <a:pPr marL="0" indent="0" eaLnBrk="1" fontAlgn="auto" hangingPunct="1">
              <a:spcAft>
                <a:spcPts val="0"/>
              </a:spcAft>
              <a:buFont typeface="Arial" panose="020B0604020202020204" pitchFamily="34" charset="0"/>
              <a:buNone/>
              <a:defRPr/>
            </a:pPr>
            <a:endParaRPr lang="de-DE" dirty="0"/>
          </a:p>
          <a:p>
            <a:pPr marL="0" indent="0" eaLnBrk="1" fontAlgn="auto" hangingPunct="1">
              <a:spcAft>
                <a:spcPts val="0"/>
              </a:spcAft>
              <a:buFont typeface="Arial" panose="020B0604020202020204" pitchFamily="34" charset="0"/>
              <a:buNone/>
              <a:defRPr/>
            </a:pPr>
            <a:r>
              <a:rPr lang="de-DE" dirty="0"/>
              <a:t>Auf Veranlassung des Ortsgruppenleiters der Nationalsozialistischen Deutschen Arbeiterpartei, Ortsgruppe Meerane, werden Sie gemäß einer Anordnung des Beauftragten des Reichskommissars für das Volksbildungsministerium mit sofortiger Wirkung beurlaubt und veranlasst, sich bis auf weiteres jeder ferneren Ausübung Ihres Lehramtes zu enthalten ...</a:t>
            </a:r>
          </a:p>
          <a:p>
            <a:pPr marL="0" indent="0" eaLnBrk="1" fontAlgn="auto" hangingPunct="1">
              <a:spcAft>
                <a:spcPts val="0"/>
              </a:spcAft>
              <a:buFont typeface="Arial" panose="020B0604020202020204" pitchFamily="34" charset="0"/>
              <a:buNone/>
              <a:defRPr/>
            </a:pPr>
            <a:r>
              <a:rPr lang="de-DE" dirty="0"/>
              <a:t>Der Stadtrat</a:t>
            </a:r>
          </a:p>
          <a:p>
            <a:pPr marL="0" indent="0" eaLnBrk="1" fontAlgn="auto" hangingPunct="1">
              <a:spcAft>
                <a:spcPts val="0"/>
              </a:spcAft>
              <a:buFont typeface="Arial" panose="020B0604020202020204" pitchFamily="34" charset="0"/>
              <a:buNone/>
              <a:defRPr/>
            </a:pPr>
            <a:r>
              <a:rPr lang="de-DE" dirty="0" err="1"/>
              <a:t>DrR</a:t>
            </a:r>
            <a:endParaRPr lang="de-DE" dirty="0"/>
          </a:p>
          <a:p>
            <a:pPr marL="0" indent="0" eaLnBrk="1" fontAlgn="auto" hangingPunct="1">
              <a:spcAft>
                <a:spcPts val="0"/>
              </a:spcAft>
              <a:buFont typeface="Arial" panose="020B0604020202020204" pitchFamily="34" charset="0"/>
              <a:buNone/>
              <a:defRPr/>
            </a:pPr>
            <a:r>
              <a:rPr lang="de-DE" dirty="0"/>
              <a:t>Erster Bürgermeister</a:t>
            </a:r>
          </a:p>
          <a:p>
            <a:pPr marL="0" indent="0" eaLnBrk="1" fontAlgn="auto" hangingPunct="1">
              <a:spcAft>
                <a:spcPts val="0"/>
              </a:spcAft>
              <a:buFont typeface="Arial" panose="020B0604020202020204" pitchFamily="34" charset="0"/>
              <a:buNone/>
              <a:defRPr/>
            </a:pPr>
            <a:endParaRPr lang="de-DE" dirty="0"/>
          </a:p>
        </p:txBody>
      </p:sp>
      <p:sp>
        <p:nvSpPr>
          <p:cNvPr id="4" name="Textfeld 3">
            <a:extLst>
              <a:ext uri="{FF2B5EF4-FFF2-40B4-BE49-F238E27FC236}">
                <a16:creationId xmlns:a16="http://schemas.microsoft.com/office/drawing/2014/main" id="{E1422688-33DD-4572-8899-BA466E9541C2}"/>
              </a:ext>
            </a:extLst>
          </p:cNvPr>
          <p:cNvSpPr txBox="1"/>
          <p:nvPr/>
        </p:nvSpPr>
        <p:spPr>
          <a:xfrm>
            <a:off x="395288" y="2693988"/>
            <a:ext cx="8353425" cy="1814512"/>
          </a:xfrm>
          <a:prstGeom prst="rect">
            <a:avLst/>
          </a:prstGeom>
          <a:solidFill>
            <a:schemeClr val="bg1">
              <a:lumMod val="65000"/>
            </a:schemeClr>
          </a:solidFill>
        </p:spPr>
        <p:txBody>
          <a:bodyPr>
            <a:spAutoFit/>
          </a:bodyPr>
          <a:lstStyle/>
          <a:p>
            <a:pPr fontAlgn="auto">
              <a:spcBef>
                <a:spcPts val="0"/>
              </a:spcBef>
              <a:spcAft>
                <a:spcPts val="0"/>
              </a:spcAft>
              <a:defRPr/>
            </a:pPr>
            <a:r>
              <a:rPr lang="de-DE" sz="2800" b="1" dirty="0">
                <a:latin typeface="+mn-lt"/>
                <a:cs typeface="+mn-cs"/>
              </a:rPr>
              <a:t>Stadtrat Meerane</a:t>
            </a:r>
          </a:p>
          <a:p>
            <a:pPr fontAlgn="auto">
              <a:spcBef>
                <a:spcPts val="0"/>
              </a:spcBef>
              <a:spcAft>
                <a:spcPts val="0"/>
              </a:spcAft>
              <a:defRPr/>
            </a:pPr>
            <a:r>
              <a:rPr lang="de-DE" sz="2800" b="1" dirty="0">
                <a:solidFill>
                  <a:srgbClr val="FF0000"/>
                </a:solidFill>
                <a:latin typeface="+mn-lt"/>
                <a:cs typeface="+mn-cs"/>
              </a:rPr>
              <a:t>22. März 33</a:t>
            </a:r>
          </a:p>
          <a:p>
            <a:pPr fontAlgn="auto">
              <a:spcBef>
                <a:spcPts val="0"/>
              </a:spcBef>
              <a:spcAft>
                <a:spcPts val="0"/>
              </a:spcAft>
              <a:defRPr/>
            </a:pPr>
            <a:r>
              <a:rPr lang="de-DE" sz="2800" b="1" dirty="0">
                <a:latin typeface="+mn-lt"/>
                <a:cs typeface="+mn-cs"/>
              </a:rPr>
              <a:t>Herrn Studienrat Klee</a:t>
            </a:r>
          </a:p>
          <a:p>
            <a:pPr fontAlgn="auto">
              <a:spcBef>
                <a:spcPts val="0"/>
              </a:spcBef>
              <a:spcAft>
                <a:spcPts val="0"/>
              </a:spcAft>
              <a:defRPr/>
            </a:pPr>
            <a:r>
              <a:rPr lang="de-DE" sz="2800" b="1" dirty="0">
                <a:latin typeface="+mn-lt"/>
                <a:cs typeface="+mn-cs"/>
              </a:rPr>
              <a:t>in Meerane</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2000"/>
                                        <p:tgtEl>
                                          <p:spTgt spid="3">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2000"/>
                                        <p:tgtEl>
                                          <p:spTgt spid="3">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2000"/>
                                        <p:tgtEl>
                                          <p:spTgt spid="3">
                                            <p:txEl>
                                              <p:pRg st="8" end="8"/>
                                            </p:txEl>
                                          </p:spTgt>
                                        </p:tgtEl>
                                      </p:cBhvr>
                                    </p:animEffect>
                                  </p:childTnLst>
                                </p:cTn>
                              </p:par>
                              <p:par>
                                <p:cTn id="29" presetID="10" presetClass="exit" presetSubtype="0" fill="hold" grpId="0" nodeType="withEffect">
                                  <p:stCondLst>
                                    <p:cond delay="0"/>
                                  </p:stCondLst>
                                  <p:childTnLst>
                                    <p:animEffect transition="out" filter="fade">
                                      <p:cBhvr>
                                        <p:cTn id="30" dur="500"/>
                                        <p:tgtEl>
                                          <p:spTgt spid="4"/>
                                        </p:tgtEl>
                                      </p:cBhvr>
                                    </p:animEffect>
                                    <p:set>
                                      <p:cBhvr>
                                        <p:cTn id="31"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5">
            <a:extLst>
              <a:ext uri="{FF2B5EF4-FFF2-40B4-BE49-F238E27FC236}">
                <a16:creationId xmlns:a16="http://schemas.microsoft.com/office/drawing/2014/main" id="{D2112DCA-9E2C-407D-9D8B-312CDDEA25BC}"/>
              </a:ext>
            </a:extLst>
          </p:cNvPr>
          <p:cNvSpPr>
            <a:spLocks noGrp="1"/>
          </p:cNvSpPr>
          <p:nvPr>
            <p:ph type="sldNum" sz="quarter" idx="12"/>
          </p:nvPr>
        </p:nvSpPr>
        <p:spPr/>
        <p:txBody>
          <a:bodyPr/>
          <a:lstStyle/>
          <a:p>
            <a:fld id="{7478D605-ACE5-4BCD-8957-398B134A70EC}" type="slidenum">
              <a:rPr lang="de-DE" altLang="de-DE"/>
              <a:pPr/>
              <a:t>26</a:t>
            </a:fld>
            <a:endParaRPr lang="de-DE" altLang="de-DE"/>
          </a:p>
        </p:txBody>
      </p:sp>
      <p:sp>
        <p:nvSpPr>
          <p:cNvPr id="25602" name="Inhaltsplatzhalter 2">
            <a:extLst>
              <a:ext uri="{FF2B5EF4-FFF2-40B4-BE49-F238E27FC236}">
                <a16:creationId xmlns:a16="http://schemas.microsoft.com/office/drawing/2014/main" id="{50742E84-0B83-4F02-A11B-820A739CBC6D}"/>
              </a:ext>
            </a:extLst>
          </p:cNvPr>
          <p:cNvSpPr>
            <a:spLocks noGrp="1"/>
          </p:cNvSpPr>
          <p:nvPr>
            <p:ph idx="1"/>
          </p:nvPr>
        </p:nvSpPr>
        <p:spPr>
          <a:xfrm>
            <a:off x="457200" y="333375"/>
            <a:ext cx="8229600" cy="6264275"/>
          </a:xfrm>
        </p:spPr>
        <p:txBody>
          <a:bodyPr/>
          <a:lstStyle/>
          <a:p>
            <a:pPr marL="0" indent="0" eaLnBrk="1" hangingPunct="1">
              <a:buFont typeface="Arial" panose="020B0604020202020204" pitchFamily="34" charset="0"/>
              <a:buNone/>
            </a:pPr>
            <a:r>
              <a:rPr lang="de-DE" altLang="de-DE" sz="2000"/>
              <a:t>Stadtrat Meerane</a:t>
            </a:r>
          </a:p>
          <a:p>
            <a:pPr marL="0" indent="0" eaLnBrk="1" hangingPunct="1">
              <a:buFont typeface="Arial" panose="020B0604020202020204" pitchFamily="34" charset="0"/>
              <a:buNone/>
            </a:pPr>
            <a:r>
              <a:rPr lang="de-DE" altLang="de-DE" sz="2000"/>
              <a:t>22. März 33</a:t>
            </a:r>
          </a:p>
          <a:p>
            <a:pPr marL="0" indent="0" eaLnBrk="1" hangingPunct="1">
              <a:buFont typeface="Arial" panose="020B0604020202020204" pitchFamily="34" charset="0"/>
              <a:buNone/>
            </a:pPr>
            <a:r>
              <a:rPr lang="de-DE" altLang="de-DE" sz="2000"/>
              <a:t>An Herrn Konrektor Dr. Philipp in Meerane</a:t>
            </a:r>
          </a:p>
          <a:p>
            <a:pPr marL="0" indent="0" eaLnBrk="1" hangingPunct="1">
              <a:buFont typeface="Arial" panose="020B0604020202020204" pitchFamily="34" charset="0"/>
              <a:buNone/>
            </a:pPr>
            <a:endParaRPr lang="de-DE" altLang="de-DE" sz="2000"/>
          </a:p>
          <a:p>
            <a:pPr marL="0" indent="0" eaLnBrk="1" hangingPunct="1">
              <a:buFont typeface="Arial" panose="020B0604020202020204" pitchFamily="34" charset="0"/>
              <a:buNone/>
            </a:pPr>
            <a:r>
              <a:rPr lang="de-DE" altLang="de-DE" sz="2000"/>
              <a:t>Auf Veranlassung des Ortsgruppenleiters der Nationalsozialistischen Deutschen Arbeiter-Partei, Ortsgruppe Meerane, sind gemäß einer Anordnung des Beauftragten des Reichskommissars für das Volksbildungsministerium heute die Herren Studienräte Kuske und Klee mit sofortiger Wirkung beurlaubt und veranlasst worden, sich bis auf weiteres jeder ferneren Ausübung ihres Lehramts zu enthalten.</a:t>
            </a:r>
          </a:p>
          <a:p>
            <a:pPr marL="0" indent="0" eaLnBrk="1" hangingPunct="1">
              <a:buFont typeface="Arial" panose="020B0604020202020204" pitchFamily="34" charset="0"/>
              <a:buNone/>
            </a:pPr>
            <a:r>
              <a:rPr lang="de-DE" altLang="de-DE" sz="2000"/>
              <a:t>Die Herren Studienräte Kuske und Klee haben entsprechende Mitteilung von uns erhalten.</a:t>
            </a:r>
          </a:p>
          <a:p>
            <a:pPr marL="0" indent="0" eaLnBrk="1" hangingPunct="1">
              <a:buFont typeface="Arial" panose="020B0604020202020204" pitchFamily="34" charset="0"/>
              <a:buNone/>
            </a:pPr>
            <a:r>
              <a:rPr lang="de-DE" altLang="de-DE" sz="2000"/>
              <a:t>Wir ersuchen Sie, den von den Herren Studienräten Kuske und Klee erteilten Unterricht anderweitig zu regeln und hierbei die Herren Studienassessor Bernstein und Studienreferendar Lindner heranzuziehen.</a:t>
            </a:r>
          </a:p>
          <a:p>
            <a:pPr marL="0" indent="0" eaLnBrk="1" hangingPunct="1">
              <a:buFont typeface="Arial" panose="020B0604020202020204" pitchFamily="34" charset="0"/>
              <a:buNone/>
            </a:pPr>
            <a:r>
              <a:rPr lang="de-DE" altLang="de-DE" sz="2000"/>
              <a:t>Der Stadtrat</a:t>
            </a:r>
          </a:p>
          <a:p>
            <a:pPr marL="0" indent="0" eaLnBrk="1" hangingPunct="1">
              <a:buFont typeface="Arial" panose="020B0604020202020204" pitchFamily="34" charset="0"/>
              <a:buNone/>
            </a:pPr>
            <a:r>
              <a:rPr lang="de-DE" altLang="de-DE" sz="2000"/>
              <a:t>DrR</a:t>
            </a:r>
          </a:p>
          <a:p>
            <a:pPr marL="0" indent="0" eaLnBrk="1" hangingPunct="1">
              <a:buFont typeface="Arial" panose="020B0604020202020204" pitchFamily="34" charset="0"/>
              <a:buNone/>
            </a:pPr>
            <a:r>
              <a:rPr lang="de-DE" altLang="de-DE" sz="2000"/>
              <a:t>Erster Bürgermeister</a:t>
            </a:r>
          </a:p>
        </p:txBody>
      </p:sp>
      <p:sp>
        <p:nvSpPr>
          <p:cNvPr id="4" name="Textfeld 3">
            <a:extLst>
              <a:ext uri="{FF2B5EF4-FFF2-40B4-BE49-F238E27FC236}">
                <a16:creationId xmlns:a16="http://schemas.microsoft.com/office/drawing/2014/main" id="{C3E6D742-D82B-4341-9D4B-2C86ADB25214}"/>
              </a:ext>
            </a:extLst>
          </p:cNvPr>
          <p:cNvSpPr txBox="1"/>
          <p:nvPr/>
        </p:nvSpPr>
        <p:spPr>
          <a:xfrm>
            <a:off x="395288" y="2619375"/>
            <a:ext cx="8280400" cy="1385888"/>
          </a:xfrm>
          <a:prstGeom prst="rect">
            <a:avLst/>
          </a:prstGeom>
          <a:solidFill>
            <a:schemeClr val="bg2">
              <a:lumMod val="75000"/>
            </a:schemeClr>
          </a:solidFill>
        </p:spPr>
        <p:txBody>
          <a:bodyPr>
            <a:spAutoFit/>
          </a:bodyPr>
          <a:lstStyle/>
          <a:p>
            <a:pPr fontAlgn="auto">
              <a:spcBef>
                <a:spcPts val="0"/>
              </a:spcBef>
              <a:spcAft>
                <a:spcPts val="0"/>
              </a:spcAft>
              <a:defRPr/>
            </a:pPr>
            <a:r>
              <a:rPr lang="de-DE" sz="2800" b="1" dirty="0">
                <a:latin typeface="+mn-lt"/>
                <a:cs typeface="+mn-cs"/>
              </a:rPr>
              <a:t>Stadtrat Meerane</a:t>
            </a:r>
          </a:p>
          <a:p>
            <a:pPr fontAlgn="auto">
              <a:spcBef>
                <a:spcPts val="0"/>
              </a:spcBef>
              <a:spcAft>
                <a:spcPts val="0"/>
              </a:spcAft>
              <a:defRPr/>
            </a:pPr>
            <a:r>
              <a:rPr lang="de-DE" sz="2800" b="1" dirty="0">
                <a:solidFill>
                  <a:srgbClr val="FF0000"/>
                </a:solidFill>
                <a:latin typeface="+mn-lt"/>
                <a:cs typeface="+mn-cs"/>
              </a:rPr>
              <a:t>22. März 33</a:t>
            </a:r>
          </a:p>
          <a:p>
            <a:pPr fontAlgn="auto">
              <a:spcBef>
                <a:spcPts val="0"/>
              </a:spcBef>
              <a:spcAft>
                <a:spcPts val="0"/>
              </a:spcAft>
              <a:defRPr/>
            </a:pPr>
            <a:r>
              <a:rPr lang="de-DE" sz="2800" b="1" dirty="0">
                <a:latin typeface="+mn-lt"/>
                <a:cs typeface="+mn-cs"/>
              </a:rPr>
              <a:t>An Herrn Konrektor Dr. Philipp in Meerane</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5602">
                                            <p:txEl>
                                              <p:pRg st="0" end="0"/>
                                            </p:txEl>
                                          </p:spTgt>
                                        </p:tgtEl>
                                        <p:attrNameLst>
                                          <p:attrName>style.visibility</p:attrName>
                                        </p:attrNameLst>
                                      </p:cBhvr>
                                      <p:to>
                                        <p:strVal val="visible"/>
                                      </p:to>
                                    </p:set>
                                    <p:animEffect transition="in" filter="fade">
                                      <p:cBhvr>
                                        <p:cTn id="7" dur="2000"/>
                                        <p:tgtEl>
                                          <p:spTgt spid="2560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5602">
                                            <p:txEl>
                                              <p:pRg st="1" end="1"/>
                                            </p:txEl>
                                          </p:spTgt>
                                        </p:tgtEl>
                                        <p:attrNameLst>
                                          <p:attrName>style.visibility</p:attrName>
                                        </p:attrNameLst>
                                      </p:cBhvr>
                                      <p:to>
                                        <p:strVal val="visible"/>
                                      </p:to>
                                    </p:set>
                                    <p:animEffect transition="in" filter="fade">
                                      <p:cBhvr>
                                        <p:cTn id="10" dur="2000"/>
                                        <p:tgtEl>
                                          <p:spTgt spid="2560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5602">
                                            <p:txEl>
                                              <p:pRg st="2" end="2"/>
                                            </p:txEl>
                                          </p:spTgt>
                                        </p:tgtEl>
                                        <p:attrNameLst>
                                          <p:attrName>style.visibility</p:attrName>
                                        </p:attrNameLst>
                                      </p:cBhvr>
                                      <p:to>
                                        <p:strVal val="visible"/>
                                      </p:to>
                                    </p:set>
                                    <p:animEffect transition="in" filter="fade">
                                      <p:cBhvr>
                                        <p:cTn id="13" dur="2000"/>
                                        <p:tgtEl>
                                          <p:spTgt spid="25602">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5602">
                                            <p:txEl>
                                              <p:pRg st="4" end="4"/>
                                            </p:txEl>
                                          </p:spTgt>
                                        </p:tgtEl>
                                        <p:attrNameLst>
                                          <p:attrName>style.visibility</p:attrName>
                                        </p:attrNameLst>
                                      </p:cBhvr>
                                      <p:to>
                                        <p:strVal val="visible"/>
                                      </p:to>
                                    </p:set>
                                    <p:animEffect transition="in" filter="fade">
                                      <p:cBhvr>
                                        <p:cTn id="16" dur="2000"/>
                                        <p:tgtEl>
                                          <p:spTgt spid="25602">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5602">
                                            <p:txEl>
                                              <p:pRg st="5" end="5"/>
                                            </p:txEl>
                                          </p:spTgt>
                                        </p:tgtEl>
                                        <p:attrNameLst>
                                          <p:attrName>style.visibility</p:attrName>
                                        </p:attrNameLst>
                                      </p:cBhvr>
                                      <p:to>
                                        <p:strVal val="visible"/>
                                      </p:to>
                                    </p:set>
                                    <p:animEffect transition="in" filter="fade">
                                      <p:cBhvr>
                                        <p:cTn id="19" dur="2000"/>
                                        <p:tgtEl>
                                          <p:spTgt spid="25602">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25602">
                                            <p:txEl>
                                              <p:pRg st="6" end="6"/>
                                            </p:txEl>
                                          </p:spTgt>
                                        </p:tgtEl>
                                        <p:attrNameLst>
                                          <p:attrName>style.visibility</p:attrName>
                                        </p:attrNameLst>
                                      </p:cBhvr>
                                      <p:to>
                                        <p:strVal val="visible"/>
                                      </p:to>
                                    </p:set>
                                    <p:animEffect transition="in" filter="fade">
                                      <p:cBhvr>
                                        <p:cTn id="22" dur="2000"/>
                                        <p:tgtEl>
                                          <p:spTgt spid="25602">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5602">
                                            <p:txEl>
                                              <p:pRg st="7" end="7"/>
                                            </p:txEl>
                                          </p:spTgt>
                                        </p:tgtEl>
                                        <p:attrNameLst>
                                          <p:attrName>style.visibility</p:attrName>
                                        </p:attrNameLst>
                                      </p:cBhvr>
                                      <p:to>
                                        <p:strVal val="visible"/>
                                      </p:to>
                                    </p:set>
                                    <p:animEffect transition="in" filter="fade">
                                      <p:cBhvr>
                                        <p:cTn id="25" dur="2000"/>
                                        <p:tgtEl>
                                          <p:spTgt spid="25602">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5602">
                                            <p:txEl>
                                              <p:pRg st="8" end="8"/>
                                            </p:txEl>
                                          </p:spTgt>
                                        </p:tgtEl>
                                        <p:attrNameLst>
                                          <p:attrName>style.visibility</p:attrName>
                                        </p:attrNameLst>
                                      </p:cBhvr>
                                      <p:to>
                                        <p:strVal val="visible"/>
                                      </p:to>
                                    </p:set>
                                    <p:animEffect transition="in" filter="fade">
                                      <p:cBhvr>
                                        <p:cTn id="28" dur="2000"/>
                                        <p:tgtEl>
                                          <p:spTgt spid="25602">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5602">
                                            <p:txEl>
                                              <p:pRg st="9" end="9"/>
                                            </p:txEl>
                                          </p:spTgt>
                                        </p:tgtEl>
                                        <p:attrNameLst>
                                          <p:attrName>style.visibility</p:attrName>
                                        </p:attrNameLst>
                                      </p:cBhvr>
                                      <p:to>
                                        <p:strVal val="visible"/>
                                      </p:to>
                                    </p:set>
                                    <p:animEffect transition="in" filter="fade">
                                      <p:cBhvr>
                                        <p:cTn id="31" dur="2000"/>
                                        <p:tgtEl>
                                          <p:spTgt spid="25602">
                                            <p:txEl>
                                              <p:pRg st="9" end="9"/>
                                            </p:txEl>
                                          </p:spTgt>
                                        </p:tgtEl>
                                      </p:cBhvr>
                                    </p:animEffect>
                                  </p:childTnLst>
                                </p:cTn>
                              </p:par>
                              <p:par>
                                <p:cTn id="32" presetID="10" presetClass="exit" presetSubtype="0" fill="hold" grpId="0" nodeType="withEffect">
                                  <p:stCondLst>
                                    <p:cond delay="0"/>
                                  </p:stCondLst>
                                  <p:childTnLst>
                                    <p:animEffect transition="out" filter="fade">
                                      <p:cBhvr>
                                        <p:cTn id="33" dur="2000"/>
                                        <p:tgtEl>
                                          <p:spTgt spid="4"/>
                                        </p:tgtEl>
                                      </p:cBhvr>
                                    </p:animEffect>
                                    <p:set>
                                      <p:cBhvr>
                                        <p:cTn id="34"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79D29165-DE9B-43D2-B04C-97941BE1D02C}"/>
              </a:ext>
            </a:extLst>
          </p:cNvPr>
          <p:cNvSpPr>
            <a:spLocks noGrp="1"/>
          </p:cNvSpPr>
          <p:nvPr>
            <p:ph type="sldNum" sz="quarter" idx="12"/>
          </p:nvPr>
        </p:nvSpPr>
        <p:spPr/>
        <p:txBody>
          <a:bodyPr/>
          <a:lstStyle/>
          <a:p>
            <a:fld id="{A2436947-41EF-4366-B677-167E415E8E4E}" type="slidenum">
              <a:rPr lang="de-DE" altLang="de-DE"/>
              <a:pPr/>
              <a:t>27</a:t>
            </a:fld>
            <a:endParaRPr lang="de-DE" altLang="de-DE"/>
          </a:p>
        </p:txBody>
      </p:sp>
      <p:sp>
        <p:nvSpPr>
          <p:cNvPr id="3" name="Inhaltsplatzhalter 2">
            <a:extLst>
              <a:ext uri="{FF2B5EF4-FFF2-40B4-BE49-F238E27FC236}">
                <a16:creationId xmlns:a16="http://schemas.microsoft.com/office/drawing/2014/main" id="{C4B54840-E300-4F56-A693-FE230ACC0FAA}"/>
              </a:ext>
            </a:extLst>
          </p:cNvPr>
          <p:cNvSpPr>
            <a:spLocks noGrp="1"/>
          </p:cNvSpPr>
          <p:nvPr>
            <p:ph idx="1"/>
          </p:nvPr>
        </p:nvSpPr>
        <p:spPr>
          <a:xfrm>
            <a:off x="457200" y="1350963"/>
            <a:ext cx="8229600" cy="4525962"/>
          </a:xfrm>
        </p:spPr>
        <p:txBody>
          <a:bodyPr rtlCol="0">
            <a:normAutofit fontScale="85000" lnSpcReduction="10000"/>
          </a:bodyPr>
          <a:lstStyle/>
          <a:p>
            <a:pPr marL="0" indent="0" eaLnBrk="1" fontAlgn="auto" hangingPunct="1">
              <a:spcAft>
                <a:spcPts val="0"/>
              </a:spcAft>
              <a:buFont typeface="Arial" panose="020B0604020202020204" pitchFamily="34" charset="0"/>
              <a:buNone/>
              <a:defRPr/>
            </a:pPr>
            <a:r>
              <a:rPr lang="de-DE" dirty="0"/>
              <a:t>Dr. med. M. Wagner, prakt. Arzt</a:t>
            </a:r>
          </a:p>
          <a:p>
            <a:pPr marL="0" indent="0" eaLnBrk="1" fontAlgn="auto" hangingPunct="1">
              <a:spcAft>
                <a:spcPts val="0"/>
              </a:spcAft>
              <a:buFont typeface="Arial" panose="020B0604020202020204" pitchFamily="34" charset="0"/>
              <a:buNone/>
              <a:defRPr/>
            </a:pPr>
            <a:r>
              <a:rPr lang="de-DE" dirty="0"/>
              <a:t>Meerane </a:t>
            </a:r>
            <a:r>
              <a:rPr lang="de-DE" b="1" dirty="0">
                <a:solidFill>
                  <a:srgbClr val="FF0000"/>
                </a:solidFill>
              </a:rPr>
              <a:t>28.3.33</a:t>
            </a:r>
          </a:p>
          <a:p>
            <a:pPr marL="0" indent="0" eaLnBrk="1" fontAlgn="auto" hangingPunct="1">
              <a:spcAft>
                <a:spcPts val="0"/>
              </a:spcAft>
              <a:buFont typeface="Arial" panose="020B0604020202020204" pitchFamily="34" charset="0"/>
              <a:buNone/>
              <a:defRPr/>
            </a:pPr>
            <a:endParaRPr lang="de-DE" dirty="0"/>
          </a:p>
          <a:p>
            <a:pPr marL="0" indent="0" eaLnBrk="1" fontAlgn="auto" hangingPunct="1">
              <a:spcAft>
                <a:spcPts val="0"/>
              </a:spcAft>
              <a:buFont typeface="Arial" panose="020B0604020202020204" pitchFamily="34" charset="0"/>
              <a:buNone/>
              <a:defRPr/>
            </a:pPr>
            <a:r>
              <a:rPr lang="de-DE" dirty="0"/>
              <a:t>Zeugnis:</a:t>
            </a:r>
          </a:p>
          <a:p>
            <a:pPr marL="0" indent="0" eaLnBrk="1" fontAlgn="auto" hangingPunct="1">
              <a:spcAft>
                <a:spcPts val="0"/>
              </a:spcAft>
              <a:buFont typeface="Arial" panose="020B0604020202020204" pitchFamily="34" charset="0"/>
              <a:buNone/>
              <a:defRPr/>
            </a:pPr>
            <a:r>
              <a:rPr lang="de-DE" dirty="0"/>
              <a:t>Herr Konrektor Prof. Dr. Philipp steht seit Mitte Februar </a:t>
            </a:r>
            <a:br>
              <a:rPr lang="de-DE" dirty="0"/>
            </a:br>
            <a:r>
              <a:rPr lang="de-DE" dirty="0"/>
              <a:t>d. J. in meiner Behandlung wegen Arteriosklerose und Neurasthenie mit Abmagerung, körperlicher und geistiger Erschöpfung, Herzklopfen und Schlaflosigkeit. Er bedarf dringend eines wenigstens vierwöchigen Urlaubs.</a:t>
            </a:r>
          </a:p>
          <a:p>
            <a:pPr marL="0" indent="0" eaLnBrk="1" fontAlgn="auto" hangingPunct="1">
              <a:spcAft>
                <a:spcPts val="0"/>
              </a:spcAft>
              <a:buFont typeface="Arial" panose="020B0604020202020204" pitchFamily="34" charset="0"/>
              <a:buNone/>
              <a:defRPr/>
            </a:pPr>
            <a:r>
              <a:rPr lang="de-DE" dirty="0"/>
              <a:t>gez. Dr. Wagner</a:t>
            </a:r>
          </a:p>
        </p:txBody>
      </p:sp>
    </p:spTree>
  </p:cSld>
  <p:clrMapOvr>
    <a:masterClrMapping/>
  </p:clrMapOvr>
  <p:transition spd="slow">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1AEC4CC8-DD92-432D-97F3-DED4F94138AE}"/>
              </a:ext>
            </a:extLst>
          </p:cNvPr>
          <p:cNvSpPr>
            <a:spLocks noGrp="1"/>
          </p:cNvSpPr>
          <p:nvPr>
            <p:ph type="sldNum" sz="quarter" idx="12"/>
          </p:nvPr>
        </p:nvSpPr>
        <p:spPr/>
        <p:txBody>
          <a:bodyPr/>
          <a:lstStyle/>
          <a:p>
            <a:fld id="{D931ED8C-3ACF-4185-8799-8289C4889534}" type="slidenum">
              <a:rPr lang="de-DE" altLang="de-DE"/>
              <a:pPr/>
              <a:t>28</a:t>
            </a:fld>
            <a:endParaRPr lang="de-DE" altLang="de-DE"/>
          </a:p>
        </p:txBody>
      </p:sp>
      <p:sp>
        <p:nvSpPr>
          <p:cNvPr id="2" name="Titel 1">
            <a:extLst>
              <a:ext uri="{FF2B5EF4-FFF2-40B4-BE49-F238E27FC236}">
                <a16:creationId xmlns:a16="http://schemas.microsoft.com/office/drawing/2014/main" id="{60E596FD-79F6-428A-B224-D554CE8D8F3C}"/>
              </a:ext>
            </a:extLst>
          </p:cNvPr>
          <p:cNvSpPr>
            <a:spLocks noGrp="1"/>
          </p:cNvSpPr>
          <p:nvPr>
            <p:ph type="title"/>
          </p:nvPr>
        </p:nvSpPr>
        <p:spPr>
          <a:xfrm>
            <a:off x="1258888" y="274638"/>
            <a:ext cx="6192837" cy="4522787"/>
          </a:xfrm>
        </p:spPr>
        <p:txBody>
          <a:bodyPr/>
          <a:lstStyle/>
          <a:p>
            <a:pPr algn="l" eaLnBrk="1" hangingPunct="1"/>
            <a:r>
              <a:rPr lang="de-DE" altLang="de-DE" sz="3200" b="1">
                <a:cs typeface="Arial" panose="020B0604020202020204" pitchFamily="34" charset="0"/>
              </a:rPr>
              <a:t>Prof. Dr. Philipp </a:t>
            </a:r>
            <a:br>
              <a:rPr lang="de-DE" altLang="de-DE" sz="3200" b="1">
                <a:cs typeface="Arial" panose="020B0604020202020204" pitchFamily="34" charset="0"/>
              </a:rPr>
            </a:br>
            <a:r>
              <a:rPr lang="de-DE" altLang="de-DE" sz="3200" b="1">
                <a:cs typeface="Arial" panose="020B0604020202020204" pitchFamily="34" charset="0"/>
              </a:rPr>
              <a:t>kehrte nicht wieder in den aktiven Schuldienst zurück - 5 Jahre vor seiner regulären Pensionierung</a:t>
            </a:r>
            <a:br>
              <a:rPr lang="de-DE" altLang="de-DE" sz="2400" i="1">
                <a:solidFill>
                  <a:srgbClr val="0070C0"/>
                </a:solidFill>
                <a:cs typeface="Arial" panose="020B0604020202020204" pitchFamily="34" charset="0"/>
              </a:rPr>
            </a:br>
            <a:endParaRPr lang="de-DE" altLang="de-DE"/>
          </a:p>
        </p:txBody>
      </p:sp>
      <p:pic>
        <p:nvPicPr>
          <p:cNvPr id="29699" name="Grafik 1">
            <a:extLst>
              <a:ext uri="{FF2B5EF4-FFF2-40B4-BE49-F238E27FC236}">
                <a16:creationId xmlns:a16="http://schemas.microsoft.com/office/drawing/2014/main" id="{CD387B5F-DDAB-4099-A64A-88C586B9335E}"/>
              </a:ext>
            </a:extLst>
          </p:cNvPr>
          <p:cNvPicPr>
            <a:picLocks noChangeAspect="1"/>
          </p:cNvPicPr>
          <p:nvPr/>
        </p:nvPicPr>
        <p:blipFill>
          <a:blip r:embed="rId2">
            <a:extLst>
              <a:ext uri="{28A0092B-C50C-407E-A947-70E740481C1C}">
                <a14:useLocalDpi xmlns:a14="http://schemas.microsoft.com/office/drawing/2010/main" val="0"/>
              </a:ext>
            </a:extLst>
          </a:blip>
          <a:srcRect l="10670" t="7803" r="4076" b="15323"/>
          <a:stretch>
            <a:fillRect/>
          </a:stretch>
        </p:blipFill>
        <p:spPr bwMode="auto">
          <a:xfrm>
            <a:off x="5126038" y="3321050"/>
            <a:ext cx="2632075"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8C1D25CB-15BC-4668-AEBA-C64A4D631CC4}"/>
              </a:ext>
            </a:extLst>
          </p:cNvPr>
          <p:cNvSpPr>
            <a:spLocks noGrp="1"/>
          </p:cNvSpPr>
          <p:nvPr>
            <p:ph type="sldNum" sz="quarter" idx="12"/>
          </p:nvPr>
        </p:nvSpPr>
        <p:spPr/>
        <p:txBody>
          <a:bodyPr/>
          <a:lstStyle/>
          <a:p>
            <a:fld id="{3FE53C6A-849D-423F-A64D-62B0804B5669}" type="slidenum">
              <a:rPr lang="de-DE" altLang="de-DE"/>
              <a:pPr/>
              <a:t>29</a:t>
            </a:fld>
            <a:endParaRPr lang="de-DE" altLang="de-DE"/>
          </a:p>
        </p:txBody>
      </p:sp>
      <p:sp>
        <p:nvSpPr>
          <p:cNvPr id="27650" name="Inhaltsplatzhalter 2">
            <a:extLst>
              <a:ext uri="{FF2B5EF4-FFF2-40B4-BE49-F238E27FC236}">
                <a16:creationId xmlns:a16="http://schemas.microsoft.com/office/drawing/2014/main" id="{E99EB8E2-916D-4110-9B97-33BFE4231096}"/>
              </a:ext>
            </a:extLst>
          </p:cNvPr>
          <p:cNvSpPr>
            <a:spLocks noGrp="1"/>
          </p:cNvSpPr>
          <p:nvPr>
            <p:ph idx="1"/>
          </p:nvPr>
        </p:nvSpPr>
        <p:spPr>
          <a:xfrm>
            <a:off x="395288" y="549275"/>
            <a:ext cx="8229600" cy="4525963"/>
          </a:xfrm>
        </p:spPr>
        <p:txBody>
          <a:bodyPr/>
          <a:lstStyle/>
          <a:p>
            <a:pPr marL="0" indent="0" eaLnBrk="1" hangingPunct="1">
              <a:buFont typeface="Arial" panose="020B0604020202020204" pitchFamily="34" charset="0"/>
              <a:buNone/>
            </a:pPr>
            <a:r>
              <a:rPr lang="de-DE" altLang="de-DE" sz="2400"/>
              <a:t>Sächsisches Ministerium für Volksbildung</a:t>
            </a:r>
          </a:p>
          <a:p>
            <a:pPr marL="0" indent="0" eaLnBrk="1" hangingPunct="1">
              <a:buFont typeface="Arial" panose="020B0604020202020204" pitchFamily="34" charset="0"/>
              <a:buNone/>
            </a:pPr>
            <a:r>
              <a:rPr lang="de-DE" altLang="de-DE" sz="2400"/>
              <a:t>Dresden-N.6, den 28. März 1933</a:t>
            </a:r>
          </a:p>
          <a:p>
            <a:pPr marL="0" indent="0" eaLnBrk="1" hangingPunct="1">
              <a:buFont typeface="Arial" panose="020B0604020202020204" pitchFamily="34" charset="0"/>
              <a:buNone/>
            </a:pPr>
            <a:endParaRPr lang="de-DE" altLang="de-DE" sz="2400"/>
          </a:p>
          <a:p>
            <a:pPr marL="0" indent="0" eaLnBrk="1" hangingPunct="1">
              <a:buFont typeface="Arial" panose="020B0604020202020204" pitchFamily="34" charset="0"/>
              <a:buNone/>
            </a:pPr>
            <a:r>
              <a:rPr lang="de-DE" altLang="de-DE" sz="2400"/>
              <a:t>… Bevor das Ministerium Entschließung fasst, ob gegen die Studienräte Kuske und Klee das Dienststrafverfahren … einzuleiten ist … wolle der Stadtrat zu den von der Nationalsozialistischen Deutschen Arbeiterpartei, Ortsgruppe Meerane, gegen beide Studienräte erhobenen Anschuldigungen die Direktion der dortigen Oberrealschule eingehend hören … und hiernach die beiden Studienräte unter Vorbehalt des gesamten Erörterungsergebnisses vernehmen. …</a:t>
            </a:r>
          </a:p>
          <a:p>
            <a:pPr marL="0" indent="0" eaLnBrk="1" hangingPunct="1">
              <a:buFont typeface="Arial" panose="020B0604020202020204" pitchFamily="34" charset="0"/>
              <a:buNone/>
            </a:pPr>
            <a:r>
              <a:rPr lang="de-DE" altLang="de-DE" sz="2400"/>
              <a:t>Alsdann wolle der Stadtrat selbst zur Sache sich eingehend gutachterlich aussprechen und weiteren Bericht erstatten.</a:t>
            </a:r>
          </a:p>
          <a:p>
            <a:pPr marL="0" indent="0" eaLnBrk="1" hangingPunct="1">
              <a:buFont typeface="Arial" panose="020B0604020202020204" pitchFamily="34" charset="0"/>
              <a:buNone/>
            </a:pPr>
            <a:r>
              <a:rPr lang="de-DE" altLang="de-DE" sz="2400"/>
              <a:t>Mit der vorläufigen Fernhaltung der beiden Studienräte von der Unterrichtserteilung ist das Ministerium einverstanden. …</a:t>
            </a:r>
          </a:p>
        </p:txBody>
      </p:sp>
      <p:sp>
        <p:nvSpPr>
          <p:cNvPr id="2" name="Titel 1">
            <a:extLst>
              <a:ext uri="{FF2B5EF4-FFF2-40B4-BE49-F238E27FC236}">
                <a16:creationId xmlns:a16="http://schemas.microsoft.com/office/drawing/2014/main" id="{F3A8575F-169D-4269-B7DC-C4112513293B}"/>
              </a:ext>
            </a:extLst>
          </p:cNvPr>
          <p:cNvSpPr>
            <a:spLocks noGrp="1"/>
          </p:cNvSpPr>
          <p:nvPr>
            <p:ph type="title"/>
          </p:nvPr>
        </p:nvSpPr>
        <p:spPr>
          <a:xfrm>
            <a:off x="457200" y="2646363"/>
            <a:ext cx="8229600" cy="1143000"/>
          </a:xfrm>
          <a:solidFill>
            <a:schemeClr val="tx2">
              <a:lumMod val="20000"/>
              <a:lumOff val="80000"/>
            </a:schemeClr>
          </a:solidFill>
          <a:ln>
            <a:solidFill>
              <a:srgbClr val="0070C0"/>
            </a:solidFill>
          </a:ln>
        </p:spPr>
        <p:txBody>
          <a:bodyPr rtlCol="0">
            <a:normAutofit/>
          </a:bodyPr>
          <a:lstStyle/>
          <a:p>
            <a:pPr algn="l" eaLnBrk="1" fontAlgn="auto" hangingPunct="1">
              <a:spcAft>
                <a:spcPts val="0"/>
              </a:spcAft>
              <a:defRPr/>
            </a:pPr>
            <a:r>
              <a:rPr lang="de-DE" sz="2700" b="1" dirty="0"/>
              <a:t>Sächsisches Ministerium für Volksbildung</a:t>
            </a:r>
            <a:br>
              <a:rPr lang="de-DE" sz="2700" b="1" dirty="0"/>
            </a:br>
            <a:r>
              <a:rPr lang="de-DE" sz="2700" b="1" dirty="0"/>
              <a:t>Dresden-N.6, den </a:t>
            </a:r>
            <a:r>
              <a:rPr lang="de-DE" sz="2700" b="1" dirty="0">
                <a:solidFill>
                  <a:srgbClr val="FF0000"/>
                </a:solidFill>
              </a:rPr>
              <a:t>28. März 1933</a:t>
            </a:r>
            <a:endParaRPr lang="de-DE" dirty="0"/>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2"/>
                                        </p:tgtEl>
                                      </p:cBhvr>
                                    </p:animEffect>
                                    <p:set>
                                      <p:cBhvr>
                                        <p:cTn id="7" dur="1" fill="hold">
                                          <p:stCondLst>
                                            <p:cond delay="1999"/>
                                          </p:stCondLst>
                                        </p:cTn>
                                        <p:tgtEl>
                                          <p:spTgt spid="2"/>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27650">
                                            <p:txEl>
                                              <p:pRg st="0" end="0"/>
                                            </p:txEl>
                                          </p:spTgt>
                                        </p:tgtEl>
                                        <p:attrNameLst>
                                          <p:attrName>style.visibility</p:attrName>
                                        </p:attrNameLst>
                                      </p:cBhvr>
                                      <p:to>
                                        <p:strVal val="visible"/>
                                      </p:to>
                                    </p:set>
                                    <p:animEffect transition="in" filter="fade">
                                      <p:cBhvr>
                                        <p:cTn id="10" dur="2000"/>
                                        <p:tgtEl>
                                          <p:spTgt spid="27650">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650">
                                            <p:txEl>
                                              <p:pRg st="1" end="1"/>
                                            </p:txEl>
                                          </p:spTgt>
                                        </p:tgtEl>
                                        <p:attrNameLst>
                                          <p:attrName>style.visibility</p:attrName>
                                        </p:attrNameLst>
                                      </p:cBhvr>
                                      <p:to>
                                        <p:strVal val="visible"/>
                                      </p:to>
                                    </p:set>
                                    <p:animEffect transition="in" filter="fade">
                                      <p:cBhvr>
                                        <p:cTn id="13" dur="2000"/>
                                        <p:tgtEl>
                                          <p:spTgt spid="27650">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650">
                                            <p:txEl>
                                              <p:pRg st="3" end="3"/>
                                            </p:txEl>
                                          </p:spTgt>
                                        </p:tgtEl>
                                        <p:attrNameLst>
                                          <p:attrName>style.visibility</p:attrName>
                                        </p:attrNameLst>
                                      </p:cBhvr>
                                      <p:to>
                                        <p:strVal val="visible"/>
                                      </p:to>
                                    </p:set>
                                    <p:animEffect transition="in" filter="fade">
                                      <p:cBhvr>
                                        <p:cTn id="16" dur="2000"/>
                                        <p:tgtEl>
                                          <p:spTgt spid="27650">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7650">
                                            <p:txEl>
                                              <p:pRg st="4" end="4"/>
                                            </p:txEl>
                                          </p:spTgt>
                                        </p:tgtEl>
                                        <p:attrNameLst>
                                          <p:attrName>style.visibility</p:attrName>
                                        </p:attrNameLst>
                                      </p:cBhvr>
                                      <p:to>
                                        <p:strVal val="visible"/>
                                      </p:to>
                                    </p:set>
                                    <p:animEffect transition="in" filter="fade">
                                      <p:cBhvr>
                                        <p:cTn id="19" dur="2000"/>
                                        <p:tgtEl>
                                          <p:spTgt spid="27650">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7650">
                                            <p:txEl>
                                              <p:pRg st="5" end="5"/>
                                            </p:txEl>
                                          </p:spTgt>
                                        </p:tgtEl>
                                        <p:attrNameLst>
                                          <p:attrName>style.visibility</p:attrName>
                                        </p:attrNameLst>
                                      </p:cBhvr>
                                      <p:to>
                                        <p:strVal val="visible"/>
                                      </p:to>
                                    </p:set>
                                    <p:animEffect transition="in" filter="fade">
                                      <p:cBhvr>
                                        <p:cTn id="22" dur="2000"/>
                                        <p:tgtEl>
                                          <p:spTgt spid="2765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5">
            <a:extLst>
              <a:ext uri="{FF2B5EF4-FFF2-40B4-BE49-F238E27FC236}">
                <a16:creationId xmlns:a16="http://schemas.microsoft.com/office/drawing/2014/main" id="{998BBEB0-CA89-46E1-BC32-09C0287DF590}"/>
              </a:ext>
            </a:extLst>
          </p:cNvPr>
          <p:cNvSpPr>
            <a:spLocks noGrp="1"/>
          </p:cNvSpPr>
          <p:nvPr>
            <p:ph type="sldNum" sz="quarter" idx="12"/>
          </p:nvPr>
        </p:nvSpPr>
        <p:spPr/>
        <p:txBody>
          <a:bodyPr/>
          <a:lstStyle/>
          <a:p>
            <a:fld id="{61A61867-FA33-4CDB-BF8D-721198670D34}" type="slidenum">
              <a:rPr lang="de-DE" altLang="de-DE"/>
              <a:pPr/>
              <a:t>30</a:t>
            </a:fld>
            <a:endParaRPr lang="de-DE" altLang="de-DE"/>
          </a:p>
        </p:txBody>
      </p:sp>
      <p:sp>
        <p:nvSpPr>
          <p:cNvPr id="31746" name="Inhaltsplatzhalter 2">
            <a:extLst>
              <a:ext uri="{FF2B5EF4-FFF2-40B4-BE49-F238E27FC236}">
                <a16:creationId xmlns:a16="http://schemas.microsoft.com/office/drawing/2014/main" id="{1C30CC62-5AD9-422C-A7E0-60F124E35DC0}"/>
              </a:ext>
            </a:extLst>
          </p:cNvPr>
          <p:cNvSpPr>
            <a:spLocks noGrp="1"/>
          </p:cNvSpPr>
          <p:nvPr>
            <p:ph idx="1"/>
          </p:nvPr>
        </p:nvSpPr>
        <p:spPr>
          <a:xfrm>
            <a:off x="457200" y="260350"/>
            <a:ext cx="8229600" cy="6192838"/>
          </a:xfrm>
        </p:spPr>
        <p:txBody>
          <a:bodyPr/>
          <a:lstStyle/>
          <a:p>
            <a:pPr marL="0" indent="0" eaLnBrk="1" hangingPunct="1">
              <a:buFont typeface="Arial" panose="020B0604020202020204" pitchFamily="34" charset="0"/>
              <a:buNone/>
            </a:pPr>
            <a:r>
              <a:rPr lang="de-DE" altLang="de-DE" sz="2400" i="1"/>
              <a:t>(</a:t>
            </a:r>
            <a:r>
              <a:rPr lang="de-DE" altLang="de-DE" sz="2400" b="1" i="1">
                <a:solidFill>
                  <a:schemeClr val="hlink"/>
                </a:solidFill>
              </a:rPr>
              <a:t>Kuske</a:t>
            </a:r>
            <a:r>
              <a:rPr lang="de-DE" altLang="de-DE" sz="2400" i="1">
                <a:solidFill>
                  <a:srgbClr val="0070C0"/>
                </a:solidFill>
              </a:rPr>
              <a:t>,</a:t>
            </a:r>
            <a:r>
              <a:rPr lang="de-DE" altLang="de-DE" sz="2400" i="1"/>
              <a:t> </a:t>
            </a:r>
            <a:r>
              <a:rPr lang="de-DE" altLang="de-DE" sz="2400" b="1" i="1">
                <a:solidFill>
                  <a:srgbClr val="FF0000"/>
                </a:solidFill>
              </a:rPr>
              <a:t>7.4.33</a:t>
            </a:r>
            <a:r>
              <a:rPr lang="de-DE" altLang="de-DE" sz="2400" i="1"/>
              <a:t>)</a:t>
            </a:r>
          </a:p>
          <a:p>
            <a:pPr marL="0" indent="0" eaLnBrk="1" hangingPunct="1">
              <a:buFont typeface="Arial" panose="020B0604020202020204" pitchFamily="34" charset="0"/>
              <a:buNone/>
            </a:pPr>
            <a:r>
              <a:rPr lang="de-DE" altLang="de-DE" sz="2400"/>
              <a:t>An das Ministerium für Volksbildung zu Dresden</a:t>
            </a:r>
          </a:p>
          <a:p>
            <a:pPr marL="0" indent="0" eaLnBrk="1" hangingPunct="1">
              <a:buFont typeface="Arial" panose="020B0604020202020204" pitchFamily="34" charset="0"/>
              <a:buNone/>
            </a:pPr>
            <a:endParaRPr lang="de-DE" altLang="de-DE" sz="2400"/>
          </a:p>
          <a:p>
            <a:pPr marL="0" indent="0" eaLnBrk="1" hangingPunct="1">
              <a:buFont typeface="Arial" panose="020B0604020202020204" pitchFamily="34" charset="0"/>
              <a:buNone/>
            </a:pPr>
            <a:r>
              <a:rPr lang="de-DE" altLang="de-DE" sz="2400"/>
              <a:t>… Obwohl mir bisher der Wortlaut der Anklage gegen mich unbekannt geblieben ist, mir nur mündlich einiges angedeutet wurde, möchte ich hierzu Folgendes erklären:</a:t>
            </a:r>
          </a:p>
          <a:p>
            <a:pPr marL="0" indent="0" eaLnBrk="1" hangingPunct="1">
              <a:buFont typeface="Arial" panose="020B0604020202020204" pitchFamily="34" charset="0"/>
              <a:buNone/>
            </a:pPr>
            <a:r>
              <a:rPr lang="de-DE" altLang="de-DE" sz="2400"/>
              <a:t>Ich habe mich politisch nie betätigt, ich habe nie einer politischen Partei angehört. …</a:t>
            </a:r>
          </a:p>
          <a:p>
            <a:pPr marL="0" indent="0" eaLnBrk="1" hangingPunct="1">
              <a:buFont typeface="Arial" panose="020B0604020202020204" pitchFamily="34" charset="0"/>
              <a:buNone/>
            </a:pPr>
            <a:r>
              <a:rPr lang="de-DE" altLang="de-DE" sz="2400"/>
              <a:t>Ich habe fortgesetzt die Schüler ermahnt, sich nicht von vorn-herein auf einen parteipolitischen Standpunkt festzulegen, sondern alle Parteiprogramme und -meinungen zu studieren und erst dann eine Entscheidung zu treffen. …</a:t>
            </a:r>
          </a:p>
          <a:p>
            <a:pPr marL="0" indent="0" eaLnBrk="1" hangingPunct="1">
              <a:buFont typeface="Arial" panose="020B0604020202020204" pitchFamily="34" charset="0"/>
              <a:buNone/>
            </a:pPr>
            <a:r>
              <a:rPr lang="de-DE" altLang="de-DE" sz="2400"/>
              <a:t>Den Vorwurf parteipolitischer oder gar marxistischer Einstellung lehne ich entschieden ab. …</a:t>
            </a:r>
          </a:p>
          <a:p>
            <a:pPr marL="0" indent="0" eaLnBrk="1" hangingPunct="1">
              <a:buFont typeface="Arial" panose="020B0604020202020204" pitchFamily="34" charset="0"/>
              <a:buNone/>
            </a:pPr>
            <a:r>
              <a:rPr lang="de-DE" altLang="de-DE" sz="2400"/>
              <a:t>bin ich seit dem 4. April </a:t>
            </a:r>
            <a:r>
              <a:rPr lang="de-DE" altLang="de-DE" sz="2400" i="1"/>
              <a:t>(1933) </a:t>
            </a:r>
            <a:r>
              <a:rPr lang="de-DE" altLang="de-DE" sz="2400"/>
              <a:t>wieder Mitglied der Kirche …</a:t>
            </a:r>
          </a:p>
        </p:txBody>
      </p:sp>
    </p:spTree>
  </p:cSld>
  <p:clrMapOvr>
    <a:masterClrMapping/>
  </p:clrMapOvr>
  <p:transition spd="slow">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5">
            <a:extLst>
              <a:ext uri="{FF2B5EF4-FFF2-40B4-BE49-F238E27FC236}">
                <a16:creationId xmlns:a16="http://schemas.microsoft.com/office/drawing/2014/main" id="{B7C69FC9-791E-430E-BBF9-C711F0528841}"/>
              </a:ext>
            </a:extLst>
          </p:cNvPr>
          <p:cNvSpPr>
            <a:spLocks noGrp="1"/>
          </p:cNvSpPr>
          <p:nvPr>
            <p:ph type="sldNum" sz="quarter" idx="12"/>
          </p:nvPr>
        </p:nvSpPr>
        <p:spPr/>
        <p:txBody>
          <a:bodyPr/>
          <a:lstStyle/>
          <a:p>
            <a:fld id="{E65952D9-0E36-48C1-8BD0-1595F3CD53B6}" type="slidenum">
              <a:rPr lang="de-DE" altLang="de-DE"/>
              <a:pPr/>
              <a:t>31</a:t>
            </a:fld>
            <a:endParaRPr lang="de-DE" altLang="de-DE"/>
          </a:p>
        </p:txBody>
      </p:sp>
      <p:sp>
        <p:nvSpPr>
          <p:cNvPr id="32770" name="Inhaltsplatzhalter 2">
            <a:extLst>
              <a:ext uri="{FF2B5EF4-FFF2-40B4-BE49-F238E27FC236}">
                <a16:creationId xmlns:a16="http://schemas.microsoft.com/office/drawing/2014/main" id="{73823CCC-D30C-4B1C-A95C-B635341DE522}"/>
              </a:ext>
            </a:extLst>
          </p:cNvPr>
          <p:cNvSpPr>
            <a:spLocks noGrp="1"/>
          </p:cNvSpPr>
          <p:nvPr>
            <p:ph idx="1"/>
          </p:nvPr>
        </p:nvSpPr>
        <p:spPr>
          <a:xfrm>
            <a:off x="457200" y="188913"/>
            <a:ext cx="8229600" cy="6335712"/>
          </a:xfrm>
        </p:spPr>
        <p:txBody>
          <a:bodyPr/>
          <a:lstStyle/>
          <a:p>
            <a:pPr marL="0" indent="0" eaLnBrk="1" hangingPunct="1">
              <a:buFont typeface="Arial" panose="020B0604020202020204" pitchFamily="34" charset="0"/>
              <a:buNone/>
            </a:pPr>
            <a:r>
              <a:rPr lang="de-DE" altLang="de-DE" sz="2400"/>
              <a:t>Oberrealschule</a:t>
            </a:r>
          </a:p>
          <a:p>
            <a:pPr marL="0" indent="0" eaLnBrk="1" hangingPunct="1">
              <a:buFont typeface="Arial" panose="020B0604020202020204" pitchFamily="34" charset="0"/>
              <a:buNone/>
            </a:pPr>
            <a:r>
              <a:rPr lang="de-DE" altLang="de-DE" sz="2400"/>
              <a:t>Meerane, den </a:t>
            </a:r>
            <a:r>
              <a:rPr lang="de-DE" altLang="de-DE" sz="2400" b="1">
                <a:solidFill>
                  <a:srgbClr val="FF0000"/>
                </a:solidFill>
              </a:rPr>
              <a:t>8. April 1933</a:t>
            </a:r>
          </a:p>
          <a:p>
            <a:pPr marL="0" indent="0" eaLnBrk="1" hangingPunct="1">
              <a:buFont typeface="Arial" panose="020B0604020202020204" pitchFamily="34" charset="0"/>
              <a:buNone/>
            </a:pPr>
            <a:r>
              <a:rPr lang="de-DE" altLang="de-DE" sz="2400"/>
              <a:t>An den Stadtrat … Meerane</a:t>
            </a:r>
          </a:p>
          <a:p>
            <a:pPr marL="0" indent="0" eaLnBrk="1" hangingPunct="1">
              <a:buFont typeface="Arial" panose="020B0604020202020204" pitchFamily="34" charset="0"/>
              <a:buNone/>
            </a:pPr>
            <a:endParaRPr lang="de-DE" altLang="de-DE" sz="2400"/>
          </a:p>
          <a:p>
            <a:pPr marL="0" indent="0" eaLnBrk="1" hangingPunct="1">
              <a:buFont typeface="Arial" panose="020B0604020202020204" pitchFamily="34" charset="0"/>
              <a:buNone/>
            </a:pPr>
            <a:r>
              <a:rPr lang="de-DE" altLang="de-DE" sz="2400"/>
              <a:t>Zu den Anschuldigungen gegen Studienrat Klee bemerkt die unterzeichnete Direktion folgendes:</a:t>
            </a:r>
          </a:p>
          <a:p>
            <a:pPr marL="0" indent="0" eaLnBrk="1" hangingPunct="1">
              <a:buFont typeface="Arial" panose="020B0604020202020204" pitchFamily="34" charset="0"/>
              <a:buNone/>
            </a:pPr>
            <a:r>
              <a:rPr lang="de-DE" altLang="de-DE" sz="2400"/>
              <a:t>Bei der 50-Jahr-Feier der Oberrealschule (1925) ist Studienrat Klee meiner Erinnerung nach, als das Deutschlandlied die ersten Male gesungen wurde, aufgestanden, zuletzt aber sitzen geblieben. ….</a:t>
            </a:r>
          </a:p>
          <a:p>
            <a:pPr marL="0" indent="0" eaLnBrk="1" hangingPunct="1">
              <a:buFont typeface="Arial" panose="020B0604020202020204" pitchFamily="34" charset="0"/>
              <a:buNone/>
            </a:pPr>
            <a:r>
              <a:rPr lang="de-DE" altLang="de-DE" sz="2400"/>
              <a:t>Seinen Amtsgenossen und insbesondere mir als stellvertreten-dem Rektor hat er sich stets freundlich, gefällig und hilfsbereit gezeigt ….</a:t>
            </a:r>
          </a:p>
          <a:p>
            <a:pPr marL="0" indent="0" eaLnBrk="1" hangingPunct="1">
              <a:buFont typeface="Arial" panose="020B0604020202020204" pitchFamily="34" charset="0"/>
              <a:buNone/>
            </a:pPr>
            <a:r>
              <a:rPr lang="de-DE" altLang="de-DE" sz="2400" b="1">
                <a:solidFill>
                  <a:schemeClr val="hlink"/>
                </a:solidFill>
              </a:rPr>
              <a:t>Dr. Philipp</a:t>
            </a:r>
          </a:p>
          <a:p>
            <a:pPr marL="0" indent="0" eaLnBrk="1" hangingPunct="1">
              <a:buFont typeface="Arial" panose="020B0604020202020204" pitchFamily="34" charset="0"/>
              <a:buNone/>
            </a:pPr>
            <a:r>
              <a:rPr lang="de-DE" altLang="de-DE" sz="2400"/>
              <a:t>Konrektor</a:t>
            </a:r>
          </a:p>
        </p:txBody>
      </p:sp>
    </p:spTree>
  </p:cSld>
  <p:clrMapOvr>
    <a:masterClrMapping/>
  </p:clrMapOvr>
  <p:transition spd="slow">
    <p:pul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5">
            <a:extLst>
              <a:ext uri="{FF2B5EF4-FFF2-40B4-BE49-F238E27FC236}">
                <a16:creationId xmlns:a16="http://schemas.microsoft.com/office/drawing/2014/main" id="{A736C326-8EBB-4F7D-9DC0-7E58A4487310}"/>
              </a:ext>
            </a:extLst>
          </p:cNvPr>
          <p:cNvSpPr>
            <a:spLocks noGrp="1"/>
          </p:cNvSpPr>
          <p:nvPr>
            <p:ph type="sldNum" sz="quarter" idx="12"/>
          </p:nvPr>
        </p:nvSpPr>
        <p:spPr/>
        <p:txBody>
          <a:bodyPr/>
          <a:lstStyle/>
          <a:p>
            <a:fld id="{833487CB-3556-4B2A-AE50-FE0ACC2F81FE}" type="slidenum">
              <a:rPr lang="de-DE" altLang="de-DE"/>
              <a:pPr/>
              <a:t>32</a:t>
            </a:fld>
            <a:endParaRPr lang="de-DE" altLang="de-DE"/>
          </a:p>
        </p:txBody>
      </p:sp>
      <p:sp>
        <p:nvSpPr>
          <p:cNvPr id="33794" name="Inhaltsplatzhalter 2">
            <a:extLst>
              <a:ext uri="{FF2B5EF4-FFF2-40B4-BE49-F238E27FC236}">
                <a16:creationId xmlns:a16="http://schemas.microsoft.com/office/drawing/2014/main" id="{910E7AA7-5E52-4E05-BAD3-D99BF81DB9EF}"/>
              </a:ext>
            </a:extLst>
          </p:cNvPr>
          <p:cNvSpPr>
            <a:spLocks noGrp="1"/>
          </p:cNvSpPr>
          <p:nvPr>
            <p:ph idx="1"/>
          </p:nvPr>
        </p:nvSpPr>
        <p:spPr>
          <a:xfrm>
            <a:off x="107950" y="115888"/>
            <a:ext cx="8856663" cy="4525962"/>
          </a:xfrm>
        </p:spPr>
        <p:txBody>
          <a:bodyPr/>
          <a:lstStyle/>
          <a:p>
            <a:pPr marL="0" indent="0" eaLnBrk="1" hangingPunct="1">
              <a:buFont typeface="Arial" panose="020B0604020202020204" pitchFamily="34" charset="0"/>
              <a:buNone/>
            </a:pPr>
            <a:r>
              <a:rPr lang="de-DE" altLang="de-DE" sz="2000" b="1"/>
              <a:t>Meerane, den </a:t>
            </a:r>
            <a:r>
              <a:rPr lang="de-DE" altLang="de-DE" sz="2000" b="1">
                <a:solidFill>
                  <a:srgbClr val="FF0000"/>
                </a:solidFill>
              </a:rPr>
              <a:t>18.4.1933</a:t>
            </a:r>
          </a:p>
          <a:p>
            <a:pPr marL="0" indent="0" eaLnBrk="1" hangingPunct="1">
              <a:buFont typeface="Arial" panose="020B0604020202020204" pitchFamily="34" charset="0"/>
              <a:buNone/>
            </a:pPr>
            <a:r>
              <a:rPr lang="de-DE" altLang="de-DE" sz="2000" b="1"/>
              <a:t>An das Sächsische Ministerium für Volksbildung</a:t>
            </a:r>
          </a:p>
          <a:p>
            <a:pPr marL="0" indent="0" eaLnBrk="1" hangingPunct="1">
              <a:buFont typeface="Arial" panose="020B0604020202020204" pitchFamily="34" charset="0"/>
              <a:buNone/>
            </a:pPr>
            <a:r>
              <a:rPr lang="de-DE" altLang="de-DE" sz="2000"/>
              <a:t>… erlaube ich mir, folgende Erklärungen abzugeben.</a:t>
            </a:r>
          </a:p>
          <a:p>
            <a:pPr marL="0" indent="0" eaLnBrk="1" hangingPunct="1">
              <a:buFont typeface="Arial" panose="020B0604020202020204" pitchFamily="34" charset="0"/>
              <a:buNone/>
            </a:pPr>
            <a:r>
              <a:rPr lang="de-DE" altLang="de-DE" sz="2000"/>
              <a:t>1) Ich bin niemals Mitglied einer politischen Partei oder Vereinigung gewesen, habe auch politische und soziale Fragen nicht vom Standpunkt einer Partei aus, sondern immer auf Grund meiner weltanschaulichen christlich-religiösen Überzeugung betrachtet. Insbesondere liegt mir jede Beziehung zum Kommunismus, wie sie mir fälschlicherweise nachgesagt wurde, vollständig fern …</a:t>
            </a:r>
          </a:p>
          <a:p>
            <a:pPr marL="0" indent="0" eaLnBrk="1" hangingPunct="1">
              <a:buFont typeface="Arial" panose="020B0604020202020204" pitchFamily="34" charset="0"/>
              <a:buNone/>
            </a:pPr>
            <a:r>
              <a:rPr lang="de-DE" altLang="de-DE" sz="2000"/>
              <a:t>3) Die Behauptung, dass ich einmal beim Singen des Deutschlandliede sitzen geblieben sei, ist unrichtig. An dem in Frage kommenden Kommersabend anlässlich des Schuljubiläums im Jahre 1925 bin ich bei dem oft wiederholten Singen dieses Liedes stets mit aufgestanden, weil mir dies selbstverständlich schien und es mir völlig fern lag, eine Missachtung des Deutschlandliedes zu bekunden. Dagegen bin ich bei einem Hoch auf einen Redner, der eine meiner Ansicht nach recht einseitige und nicht auf ein Schulfest gehörende Ansprache hielt, sitzen geblieben und habe auf sehr beleidigende Zurufe hin den Saal verlassen, um bei der erhitzten Stimmung der Gemüter weitere unliebsame Vorkommnisse zu vermeiden. Da während meines Hinausgehens wieder der Gesang des Deutschlandliedes angefangen hatte, hat man mir fälschlicherweise Nichtachtung des Liedes vorgeworfen. …</a:t>
            </a:r>
          </a:p>
          <a:p>
            <a:pPr marL="0" indent="0" eaLnBrk="1" hangingPunct="1">
              <a:buFont typeface="Arial" panose="020B0604020202020204" pitchFamily="34" charset="0"/>
              <a:buNone/>
            </a:pPr>
            <a:r>
              <a:rPr lang="de-DE" altLang="de-DE" sz="2000" b="1">
                <a:solidFill>
                  <a:schemeClr val="hlink"/>
                </a:solidFill>
              </a:rPr>
              <a:t>Rudolf Klee</a:t>
            </a:r>
          </a:p>
        </p:txBody>
      </p:sp>
    </p:spTree>
  </p:cSld>
  <p:clrMapOvr>
    <a:masterClrMapping/>
  </p:clrMapOvr>
  <p:transition spd="slow">
    <p:pul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25C682E2-4C62-4344-90EB-E975422CFC55}"/>
              </a:ext>
            </a:extLst>
          </p:cNvPr>
          <p:cNvSpPr>
            <a:spLocks noGrp="1"/>
          </p:cNvSpPr>
          <p:nvPr>
            <p:ph type="sldNum" sz="quarter" idx="12"/>
          </p:nvPr>
        </p:nvSpPr>
        <p:spPr/>
        <p:txBody>
          <a:bodyPr/>
          <a:lstStyle/>
          <a:p>
            <a:fld id="{E575AD22-FD14-487E-B518-42D096E91CA4}" type="slidenum">
              <a:rPr lang="de-DE" altLang="de-DE"/>
              <a:pPr/>
              <a:t>33</a:t>
            </a:fld>
            <a:endParaRPr lang="de-DE" altLang="de-DE"/>
          </a:p>
        </p:txBody>
      </p:sp>
      <p:sp>
        <p:nvSpPr>
          <p:cNvPr id="34818" name="Titel 1">
            <a:extLst>
              <a:ext uri="{FF2B5EF4-FFF2-40B4-BE49-F238E27FC236}">
                <a16:creationId xmlns:a16="http://schemas.microsoft.com/office/drawing/2014/main" id="{CB397C7B-5D37-443E-9D6A-5EC364DE604F}"/>
              </a:ext>
            </a:extLst>
          </p:cNvPr>
          <p:cNvSpPr>
            <a:spLocks noGrp="1"/>
          </p:cNvSpPr>
          <p:nvPr>
            <p:ph type="title"/>
          </p:nvPr>
        </p:nvSpPr>
        <p:spPr>
          <a:xfrm>
            <a:off x="323850" y="115888"/>
            <a:ext cx="8229600" cy="706437"/>
          </a:xfrm>
        </p:spPr>
        <p:txBody>
          <a:bodyPr/>
          <a:lstStyle/>
          <a:p>
            <a:pPr algn="l" eaLnBrk="1" hangingPunct="1"/>
            <a:r>
              <a:rPr lang="de-DE" altLang="de-DE" sz="2800" b="1">
                <a:solidFill>
                  <a:schemeClr val="hlink"/>
                </a:solidFill>
              </a:rPr>
              <a:t>Vorladung/Vernehmung von Zeugen,</a:t>
            </a:r>
            <a:r>
              <a:rPr lang="de-DE" altLang="de-DE" sz="2800" b="1">
                <a:solidFill>
                  <a:srgbClr val="0070C0"/>
                </a:solidFill>
              </a:rPr>
              <a:t> </a:t>
            </a:r>
            <a:r>
              <a:rPr lang="de-DE" altLang="de-DE" sz="2800" b="1">
                <a:solidFill>
                  <a:srgbClr val="FF0000"/>
                </a:solidFill>
              </a:rPr>
              <a:t>24.4.1933</a:t>
            </a:r>
          </a:p>
        </p:txBody>
      </p:sp>
      <p:sp>
        <p:nvSpPr>
          <p:cNvPr id="34819" name="Inhaltsplatzhalter 2">
            <a:extLst>
              <a:ext uri="{FF2B5EF4-FFF2-40B4-BE49-F238E27FC236}">
                <a16:creationId xmlns:a16="http://schemas.microsoft.com/office/drawing/2014/main" id="{7FAACC4F-1A1B-463F-ADE4-020803E09F1F}"/>
              </a:ext>
            </a:extLst>
          </p:cNvPr>
          <p:cNvSpPr>
            <a:spLocks noGrp="1"/>
          </p:cNvSpPr>
          <p:nvPr>
            <p:ph idx="1"/>
          </p:nvPr>
        </p:nvSpPr>
        <p:spPr>
          <a:xfrm>
            <a:off x="323850" y="765175"/>
            <a:ext cx="8569325" cy="5832475"/>
          </a:xfrm>
        </p:spPr>
        <p:txBody>
          <a:bodyPr/>
          <a:lstStyle/>
          <a:p>
            <a:pPr marL="0" indent="0" eaLnBrk="1" hangingPunct="1">
              <a:buFont typeface="Arial" panose="020B0604020202020204" pitchFamily="34" charset="0"/>
              <a:buNone/>
            </a:pPr>
            <a:r>
              <a:rPr lang="de-DE" altLang="de-DE" sz="2100"/>
              <a:t>Rathaus Meerane, den 24. April 1933</a:t>
            </a:r>
          </a:p>
          <a:p>
            <a:pPr marL="0" indent="0" eaLnBrk="1" hangingPunct="1">
              <a:buFont typeface="Arial" panose="020B0604020202020204" pitchFamily="34" charset="0"/>
              <a:buNone/>
            </a:pPr>
            <a:r>
              <a:rPr lang="de-DE" altLang="de-DE" sz="2100"/>
              <a:t>Vorgeladen sind folgende Zeugen:</a:t>
            </a:r>
          </a:p>
          <a:p>
            <a:pPr marL="0" indent="0" eaLnBrk="1" hangingPunct="1">
              <a:buFont typeface="Arial" panose="020B0604020202020204" pitchFamily="34" charset="0"/>
              <a:buNone/>
            </a:pPr>
            <a:endParaRPr lang="de-DE" altLang="de-DE" sz="2100"/>
          </a:p>
          <a:p>
            <a:pPr marL="0" indent="0" eaLnBrk="1" hangingPunct="1">
              <a:buFont typeface="Arial" panose="020B0604020202020204" pitchFamily="34" charset="0"/>
              <a:buNone/>
            </a:pPr>
            <a:r>
              <a:rPr lang="de-DE" altLang="de-DE" sz="2100" b="1"/>
              <a:t>1. Grusche</a:t>
            </a:r>
            <a:r>
              <a:rPr lang="de-DE" altLang="de-DE" sz="2100"/>
              <a:t>:</a:t>
            </a:r>
          </a:p>
          <a:p>
            <a:pPr marL="0" indent="0" eaLnBrk="1" hangingPunct="1">
              <a:buFont typeface="Arial" panose="020B0604020202020204" pitchFamily="34" charset="0"/>
              <a:buNone/>
            </a:pPr>
            <a:r>
              <a:rPr lang="de-DE" altLang="de-DE" sz="2100"/>
              <a:t>Ich heiße Wilhelm Hermann Grusche, 35 Jahre … Oberrealschullehrer …</a:t>
            </a:r>
          </a:p>
          <a:p>
            <a:pPr marL="0" indent="0" eaLnBrk="1" hangingPunct="1">
              <a:buFont typeface="Arial" panose="020B0604020202020204" pitchFamily="34" charset="0"/>
              <a:buNone/>
            </a:pPr>
            <a:r>
              <a:rPr lang="de-DE" altLang="de-DE" sz="2100"/>
              <a:t>Hinsichtlich des Nationalsozialismus äußerte Kuske im Dezember 1932 oder im Januar 1933 auf meine Frage, was er denn nun zum Nationalsozialismus sage: „Das ist ja Unfug, nicht ernst zu nehmen, kann nie etwas daraus werden. Hitler ist ein Phantast, sein Buch „Mein Kampf“ wüstes Zeug und zeigt, dass er nicht einmal richtig Deutsch kann.“ …</a:t>
            </a:r>
          </a:p>
          <a:p>
            <a:pPr marL="0" indent="0" eaLnBrk="1" hangingPunct="1">
              <a:buFont typeface="Arial" panose="020B0604020202020204" pitchFamily="34" charset="0"/>
              <a:buNone/>
            </a:pPr>
            <a:r>
              <a:rPr lang="de-DE" altLang="de-DE" sz="2100"/>
              <a:t>Klee … besonders erbost war er bei dieser Gelegenheit über den Nationalsozialismus und behauptete vor allen Dingen die Lügenhaftigkeit der nationalsozialistischen Presse und die brutale und gemeine Handlungsweise der Nationalsozialisten unschuldigen Marxisten gegenüber …</a:t>
            </a:r>
          </a:p>
          <a:p>
            <a:pPr marL="0" indent="0" eaLnBrk="1" hangingPunct="1">
              <a:buFont typeface="Arial" panose="020B0604020202020204" pitchFamily="34" charset="0"/>
              <a:buNone/>
            </a:pPr>
            <a:r>
              <a:rPr lang="de-DE" altLang="de-DE" sz="2100"/>
              <a:t>Vorgelesen, genehmigt und unterschrieben</a:t>
            </a:r>
          </a:p>
          <a:p>
            <a:pPr marL="0" indent="0" eaLnBrk="1" hangingPunct="1">
              <a:buFont typeface="Arial" panose="020B0604020202020204" pitchFamily="34" charset="0"/>
              <a:buNone/>
            </a:pPr>
            <a:r>
              <a:rPr lang="de-DE" altLang="de-DE" sz="2100"/>
              <a:t>Wilhelm Hermann Grusche …</a:t>
            </a:r>
          </a:p>
        </p:txBody>
      </p:sp>
    </p:spTree>
  </p:cSld>
  <p:clrMapOvr>
    <a:masterClrMapping/>
  </p:clrMapOvr>
  <p:transition spd="slow">
    <p:pul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5">
            <a:extLst>
              <a:ext uri="{FF2B5EF4-FFF2-40B4-BE49-F238E27FC236}">
                <a16:creationId xmlns:a16="http://schemas.microsoft.com/office/drawing/2014/main" id="{D833D5D9-B640-4261-B787-DEC344264BF7}"/>
              </a:ext>
            </a:extLst>
          </p:cNvPr>
          <p:cNvSpPr>
            <a:spLocks noGrp="1"/>
          </p:cNvSpPr>
          <p:nvPr>
            <p:ph type="sldNum" sz="quarter" idx="12"/>
          </p:nvPr>
        </p:nvSpPr>
        <p:spPr/>
        <p:txBody>
          <a:bodyPr/>
          <a:lstStyle/>
          <a:p>
            <a:fld id="{644F5DDF-960E-4BF9-9C62-FEACA43A539E}" type="slidenum">
              <a:rPr lang="de-DE" altLang="de-DE"/>
              <a:pPr/>
              <a:t>34</a:t>
            </a:fld>
            <a:endParaRPr lang="de-DE" altLang="de-DE"/>
          </a:p>
        </p:txBody>
      </p:sp>
      <p:sp>
        <p:nvSpPr>
          <p:cNvPr id="3" name="Inhaltsplatzhalter 2">
            <a:extLst>
              <a:ext uri="{FF2B5EF4-FFF2-40B4-BE49-F238E27FC236}">
                <a16:creationId xmlns:a16="http://schemas.microsoft.com/office/drawing/2014/main" id="{DF3B9D5D-2C03-4A26-9072-5914330AC59B}"/>
              </a:ext>
            </a:extLst>
          </p:cNvPr>
          <p:cNvSpPr>
            <a:spLocks noGrp="1"/>
          </p:cNvSpPr>
          <p:nvPr>
            <p:ph idx="1"/>
          </p:nvPr>
        </p:nvSpPr>
        <p:spPr/>
        <p:txBody>
          <a:bodyPr rtlCol="0">
            <a:normAutofit fontScale="70000" lnSpcReduction="20000"/>
          </a:bodyPr>
          <a:lstStyle/>
          <a:p>
            <a:pPr marL="0" indent="0" eaLnBrk="1" fontAlgn="auto" hangingPunct="1">
              <a:spcAft>
                <a:spcPts val="0"/>
              </a:spcAft>
              <a:buFont typeface="Arial" panose="020B0604020202020204" pitchFamily="34" charset="0"/>
              <a:buNone/>
              <a:defRPr/>
            </a:pPr>
            <a:r>
              <a:rPr lang="de-DE" b="1" dirty="0"/>
              <a:t>3. Krause:</a:t>
            </a:r>
          </a:p>
          <a:p>
            <a:pPr marL="0" indent="0" eaLnBrk="1" fontAlgn="auto" hangingPunct="1">
              <a:spcAft>
                <a:spcPts val="0"/>
              </a:spcAft>
              <a:buFont typeface="Arial" panose="020B0604020202020204" pitchFamily="34" charset="0"/>
              <a:buNone/>
              <a:defRPr/>
            </a:pPr>
            <a:r>
              <a:rPr lang="de-DE" dirty="0"/>
              <a:t>Ich heiße Karl Emil Willibald Krause …</a:t>
            </a:r>
          </a:p>
          <a:p>
            <a:pPr marL="0" indent="0" eaLnBrk="1" fontAlgn="auto" hangingPunct="1">
              <a:spcAft>
                <a:spcPts val="0"/>
              </a:spcAft>
              <a:buFont typeface="Arial" panose="020B0604020202020204" pitchFamily="34" charset="0"/>
              <a:buNone/>
              <a:defRPr/>
            </a:pPr>
            <a:r>
              <a:rPr lang="de-DE" dirty="0"/>
              <a:t>Kuske war meines Wissens vor dem Kriege national eingestellt und war es auch noch bis in den Weltkrieg hinein. Bereits gegen Kriegsende änderte er aber seine Ansicht. Ich erinnere mich eines Ausspruches des damaligen Oberprimaners Paul. Dieser sagte zu mir: „Wem sollen wir nun glauben, Ihnen oder Herrn Kuske? Sie feuern uns an durchzuhalten und Herr Kuske sagt, wir hätten den Krieg schon verloren.“</a:t>
            </a:r>
          </a:p>
          <a:p>
            <a:pPr marL="0" indent="0" eaLnBrk="1" fontAlgn="auto" hangingPunct="1">
              <a:spcAft>
                <a:spcPts val="0"/>
              </a:spcAft>
              <a:buFont typeface="Arial" panose="020B0604020202020204" pitchFamily="34" charset="0"/>
              <a:buNone/>
              <a:defRPr/>
            </a:pPr>
            <a:r>
              <a:rPr lang="de-DE" dirty="0"/>
              <a:t>Über die marxistische Lehrtätigkeit von Herrn Kuske kann ich nichts Positives angeben. Auch von meinen Kindern, die die Oberrealschule besuchen, weiß ich darüber nichts … An sich habe ich den Eindruck, dass meine Kinder sowohl bei Herrn Kuske als bei Herrn Klee gern Unterricht hatten. …</a:t>
            </a:r>
          </a:p>
          <a:p>
            <a:pPr marL="0" indent="0" eaLnBrk="1" fontAlgn="auto" hangingPunct="1">
              <a:spcAft>
                <a:spcPts val="0"/>
              </a:spcAft>
              <a:buFont typeface="Arial" panose="020B0604020202020204" pitchFamily="34" charset="0"/>
              <a:buNone/>
              <a:defRPr/>
            </a:pPr>
            <a:r>
              <a:rPr lang="de-DE" dirty="0"/>
              <a:t>Politisch stand Kuske seit Kriegsende auf marxistischer linker Seite …</a:t>
            </a:r>
          </a:p>
          <a:p>
            <a:pPr marL="0" indent="0" eaLnBrk="1" fontAlgn="auto" hangingPunct="1">
              <a:spcAft>
                <a:spcPts val="0"/>
              </a:spcAft>
              <a:buFont typeface="Arial" panose="020B0604020202020204" pitchFamily="34" charset="0"/>
              <a:buNone/>
              <a:defRPr/>
            </a:pPr>
            <a:endParaRPr lang="de-DE" dirty="0"/>
          </a:p>
        </p:txBody>
      </p:sp>
      <p:sp>
        <p:nvSpPr>
          <p:cNvPr id="35843" name="Titel 1">
            <a:extLst>
              <a:ext uri="{FF2B5EF4-FFF2-40B4-BE49-F238E27FC236}">
                <a16:creationId xmlns:a16="http://schemas.microsoft.com/office/drawing/2014/main" id="{ED83F7F0-2151-4E66-8FDB-34B3E1CDD348}"/>
              </a:ext>
            </a:extLst>
          </p:cNvPr>
          <p:cNvSpPr>
            <a:spLocks noGrp="1"/>
          </p:cNvSpPr>
          <p:nvPr>
            <p:ph type="title"/>
          </p:nvPr>
        </p:nvSpPr>
        <p:spPr>
          <a:xfrm>
            <a:off x="457200" y="115888"/>
            <a:ext cx="8229600" cy="706437"/>
          </a:xfrm>
        </p:spPr>
        <p:txBody>
          <a:bodyPr/>
          <a:lstStyle/>
          <a:p>
            <a:pPr algn="l" eaLnBrk="1" hangingPunct="1"/>
            <a:r>
              <a:rPr lang="de-DE" altLang="de-DE" sz="2800" b="1">
                <a:solidFill>
                  <a:schemeClr val="hlink"/>
                </a:solidFill>
              </a:rPr>
              <a:t>Vorladung/Vernehmung von Zeugen,</a:t>
            </a:r>
            <a:r>
              <a:rPr lang="de-DE" altLang="de-DE" sz="2800" b="1">
                <a:solidFill>
                  <a:srgbClr val="0070C0"/>
                </a:solidFill>
              </a:rPr>
              <a:t> </a:t>
            </a:r>
            <a:r>
              <a:rPr lang="de-DE" altLang="de-DE" sz="2800" b="1">
                <a:solidFill>
                  <a:srgbClr val="FF0000"/>
                </a:solidFill>
              </a:rPr>
              <a:t>24.4.1933</a:t>
            </a:r>
          </a:p>
        </p:txBody>
      </p:sp>
      <p:cxnSp>
        <p:nvCxnSpPr>
          <p:cNvPr id="4" name="Gerade Verbindung 3">
            <a:extLst>
              <a:ext uri="{FF2B5EF4-FFF2-40B4-BE49-F238E27FC236}">
                <a16:creationId xmlns:a16="http://schemas.microsoft.com/office/drawing/2014/main" id="{47F3D085-19D2-4271-B65A-1AE6E42C443E}"/>
              </a:ext>
            </a:extLst>
          </p:cNvPr>
          <p:cNvCxnSpPr/>
          <p:nvPr/>
        </p:nvCxnSpPr>
        <p:spPr>
          <a:xfrm>
            <a:off x="5148263" y="5805488"/>
            <a:ext cx="158432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7B16555D-394F-45F6-824C-3C06ED304493}"/>
              </a:ext>
            </a:extLst>
          </p:cNvPr>
          <p:cNvSpPr>
            <a:spLocks noGrp="1"/>
          </p:cNvSpPr>
          <p:nvPr>
            <p:ph type="sldNum" sz="quarter" idx="12"/>
          </p:nvPr>
        </p:nvSpPr>
        <p:spPr/>
        <p:txBody>
          <a:bodyPr/>
          <a:lstStyle/>
          <a:p>
            <a:fld id="{34B25B80-4B5B-4F79-8571-B30908BC070D}" type="slidenum">
              <a:rPr lang="de-DE" altLang="de-DE"/>
              <a:pPr/>
              <a:t>35</a:t>
            </a:fld>
            <a:endParaRPr lang="de-DE" altLang="de-DE"/>
          </a:p>
        </p:txBody>
      </p:sp>
      <p:sp>
        <p:nvSpPr>
          <p:cNvPr id="36866" name="Inhaltsplatzhalter 2">
            <a:extLst>
              <a:ext uri="{FF2B5EF4-FFF2-40B4-BE49-F238E27FC236}">
                <a16:creationId xmlns:a16="http://schemas.microsoft.com/office/drawing/2014/main" id="{E32002F8-279A-479A-B2CB-4061D5536AA1}"/>
              </a:ext>
            </a:extLst>
          </p:cNvPr>
          <p:cNvSpPr>
            <a:spLocks noGrp="1"/>
          </p:cNvSpPr>
          <p:nvPr>
            <p:ph idx="1"/>
          </p:nvPr>
        </p:nvSpPr>
        <p:spPr>
          <a:xfrm>
            <a:off x="179388" y="1092200"/>
            <a:ext cx="8785225" cy="5360988"/>
          </a:xfrm>
        </p:spPr>
        <p:txBody>
          <a:bodyPr/>
          <a:lstStyle/>
          <a:p>
            <a:pPr marL="0" indent="0" eaLnBrk="1" hangingPunct="1">
              <a:buFont typeface="Arial" panose="020B0604020202020204" pitchFamily="34" charset="0"/>
              <a:buNone/>
            </a:pPr>
            <a:r>
              <a:rPr lang="de-DE" altLang="de-DE" sz="2000" b="1"/>
              <a:t>4. Dr. Lippold</a:t>
            </a:r>
          </a:p>
          <a:p>
            <a:pPr marL="0" indent="0" eaLnBrk="1" hangingPunct="1">
              <a:buFont typeface="Arial" panose="020B0604020202020204" pitchFamily="34" charset="0"/>
              <a:buNone/>
            </a:pPr>
            <a:r>
              <a:rPr lang="de-DE" altLang="de-DE" sz="2000"/>
              <a:t>Ich heiße Karl Ottomar Erich Dr. Lippold … Apotheker …</a:t>
            </a:r>
          </a:p>
          <a:p>
            <a:pPr marL="0" indent="0" eaLnBrk="1" hangingPunct="1">
              <a:buFont typeface="Arial" panose="020B0604020202020204" pitchFamily="34" charset="0"/>
              <a:buNone/>
            </a:pPr>
            <a:r>
              <a:rPr lang="de-DE" altLang="de-DE" sz="2000"/>
              <a:t>Den Studienrat Klee halte ich im Allgemeinen für eine harmlose Natur und würde es im Interesse meiner Söhne bedauern, wenn er von hier wegkäme. …</a:t>
            </a:r>
          </a:p>
          <a:p>
            <a:pPr marL="0" indent="0" eaLnBrk="1" hangingPunct="1">
              <a:buFont typeface="Arial" panose="020B0604020202020204" pitchFamily="34" charset="0"/>
              <a:buNone/>
            </a:pPr>
            <a:r>
              <a:rPr lang="de-DE" altLang="de-DE" sz="2000"/>
              <a:t>Kuske dagegen halte ich für gemeingefährlich, zumal er in Fächern unterrichtet, in denen er einen maßgeblichen Einfluss auf die Schüler auszuüben vermag. In Geschichte hat er Männer wie Karl den Großen, Friedrich den Großen, Bismarck in einer Weise behandelt, dass es ein Skandal ist. …</a:t>
            </a:r>
          </a:p>
          <a:p>
            <a:pPr marL="0" indent="0" eaLnBrk="1" hangingPunct="1">
              <a:buFont typeface="Arial" panose="020B0604020202020204" pitchFamily="34" charset="0"/>
              <a:buNone/>
            </a:pPr>
            <a:endParaRPr lang="de-DE" altLang="de-DE" sz="2000"/>
          </a:p>
          <a:p>
            <a:pPr marL="0" indent="0" eaLnBrk="1" hangingPunct="1">
              <a:buFont typeface="Arial" panose="020B0604020202020204" pitchFamily="34" charset="0"/>
              <a:buNone/>
            </a:pPr>
            <a:r>
              <a:rPr lang="de-DE" altLang="de-DE" sz="2000" b="1"/>
              <a:t>5. Dr. Hübner</a:t>
            </a:r>
          </a:p>
          <a:p>
            <a:pPr marL="0" indent="0" eaLnBrk="1" hangingPunct="1">
              <a:buFont typeface="Arial" panose="020B0604020202020204" pitchFamily="34" charset="0"/>
              <a:buNone/>
            </a:pPr>
            <a:r>
              <a:rPr lang="de-DE" altLang="de-DE" sz="2000"/>
              <a:t>Ich heiße Gerhard Oswald Dr. Hübner … Studienrat …</a:t>
            </a:r>
          </a:p>
          <a:p>
            <a:pPr marL="0" indent="0" eaLnBrk="1" hangingPunct="1">
              <a:buFont typeface="Arial" panose="020B0604020202020204" pitchFamily="34" charset="0"/>
              <a:buNone/>
            </a:pPr>
            <a:r>
              <a:rPr lang="de-DE" altLang="de-DE" sz="2000"/>
              <a:t>Ich möchte besonders ein Gespräch anführen, das ich mit Studienrat Klee nach dem 30 Januar oder nach der Reichstagswahl hatte … da äußerte er (zu Reichskanzler Adolf Hitler): „Derr Mann ist ja ein Psychopath.“</a:t>
            </a:r>
          </a:p>
          <a:p>
            <a:pPr marL="0" indent="0" eaLnBrk="1" hangingPunct="1">
              <a:buFont typeface="Arial" panose="020B0604020202020204" pitchFamily="34" charset="0"/>
              <a:buNone/>
            </a:pPr>
            <a:r>
              <a:rPr lang="de-DE" altLang="de-DE" sz="2000"/>
              <a:t>Klee gehört der Partei der religiösen Sozialisten an, aus der Kirche ist er nicht ausgetreten. ….</a:t>
            </a:r>
          </a:p>
        </p:txBody>
      </p:sp>
      <p:sp>
        <p:nvSpPr>
          <p:cNvPr id="36867" name="Titel 1">
            <a:extLst>
              <a:ext uri="{FF2B5EF4-FFF2-40B4-BE49-F238E27FC236}">
                <a16:creationId xmlns:a16="http://schemas.microsoft.com/office/drawing/2014/main" id="{7D7F1DA0-9043-40AB-B1ED-044F6D74D788}"/>
              </a:ext>
            </a:extLst>
          </p:cNvPr>
          <p:cNvSpPr>
            <a:spLocks noGrp="1"/>
          </p:cNvSpPr>
          <p:nvPr>
            <p:ph type="title"/>
          </p:nvPr>
        </p:nvSpPr>
        <p:spPr>
          <a:xfrm>
            <a:off x="158750" y="115888"/>
            <a:ext cx="8229600" cy="706437"/>
          </a:xfrm>
        </p:spPr>
        <p:txBody>
          <a:bodyPr/>
          <a:lstStyle/>
          <a:p>
            <a:pPr algn="l" eaLnBrk="1" hangingPunct="1"/>
            <a:r>
              <a:rPr lang="de-DE" altLang="de-DE" sz="2800" b="1">
                <a:solidFill>
                  <a:schemeClr val="hlink"/>
                </a:solidFill>
              </a:rPr>
              <a:t>Vorladung/Vernehmung von Zeugen,</a:t>
            </a:r>
            <a:r>
              <a:rPr lang="de-DE" altLang="de-DE" sz="2800" b="1">
                <a:solidFill>
                  <a:srgbClr val="0070C0"/>
                </a:solidFill>
              </a:rPr>
              <a:t> </a:t>
            </a:r>
            <a:r>
              <a:rPr lang="de-DE" altLang="de-DE" sz="2800" b="1">
                <a:solidFill>
                  <a:srgbClr val="FF0000"/>
                </a:solidFill>
              </a:rPr>
              <a:t>24.4.1933</a:t>
            </a:r>
          </a:p>
        </p:txBody>
      </p:sp>
    </p:spTree>
  </p:cSld>
  <p:clrMapOvr>
    <a:masterClrMapping/>
  </p:clrMapOvr>
  <p:transition spd="slow">
    <p:pul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424356EF-8C84-4BD4-9F15-50489F5CB85F}"/>
              </a:ext>
            </a:extLst>
          </p:cNvPr>
          <p:cNvSpPr>
            <a:spLocks noGrp="1"/>
          </p:cNvSpPr>
          <p:nvPr>
            <p:ph type="sldNum" sz="quarter" idx="12"/>
          </p:nvPr>
        </p:nvSpPr>
        <p:spPr/>
        <p:txBody>
          <a:bodyPr/>
          <a:lstStyle/>
          <a:p>
            <a:fld id="{5D6F1823-1156-4B45-A526-0EFAA0EE804C}" type="slidenum">
              <a:rPr lang="de-DE" altLang="de-DE"/>
              <a:pPr/>
              <a:t>36</a:t>
            </a:fld>
            <a:endParaRPr lang="de-DE" altLang="de-DE"/>
          </a:p>
        </p:txBody>
      </p:sp>
      <p:sp>
        <p:nvSpPr>
          <p:cNvPr id="37890" name="Inhaltsplatzhalter 2">
            <a:extLst>
              <a:ext uri="{FF2B5EF4-FFF2-40B4-BE49-F238E27FC236}">
                <a16:creationId xmlns:a16="http://schemas.microsoft.com/office/drawing/2014/main" id="{44E37B5E-0BAB-4E40-8987-9DAC7B2821E9}"/>
              </a:ext>
            </a:extLst>
          </p:cNvPr>
          <p:cNvSpPr>
            <a:spLocks noGrp="1"/>
          </p:cNvSpPr>
          <p:nvPr>
            <p:ph idx="1"/>
          </p:nvPr>
        </p:nvSpPr>
        <p:spPr>
          <a:xfrm>
            <a:off x="457200" y="1600200"/>
            <a:ext cx="8229600" cy="3629025"/>
          </a:xfrm>
        </p:spPr>
        <p:txBody>
          <a:bodyPr/>
          <a:lstStyle/>
          <a:p>
            <a:pPr marL="0" indent="0" eaLnBrk="1" hangingPunct="1">
              <a:buFont typeface="Arial" panose="020B0604020202020204" pitchFamily="34" charset="0"/>
              <a:buNone/>
            </a:pPr>
            <a:r>
              <a:rPr lang="de-DE" altLang="de-DE" sz="2600" b="1"/>
              <a:t>6. Dr. Fritzsche:</a:t>
            </a:r>
          </a:p>
          <a:p>
            <a:pPr marL="0" indent="0" eaLnBrk="1" hangingPunct="1">
              <a:buFont typeface="Arial" panose="020B0604020202020204" pitchFamily="34" charset="0"/>
              <a:buNone/>
            </a:pPr>
            <a:r>
              <a:rPr lang="de-DE" altLang="de-DE" sz="2600"/>
              <a:t>Ich heiße Max Alfred Dr. Fritzsche, … Studienassessor …</a:t>
            </a:r>
          </a:p>
          <a:p>
            <a:pPr marL="0" indent="0" eaLnBrk="1" hangingPunct="1">
              <a:buFont typeface="Arial" panose="020B0604020202020204" pitchFamily="34" charset="0"/>
              <a:buNone/>
            </a:pPr>
            <a:r>
              <a:rPr lang="de-DE" altLang="de-DE" sz="2600"/>
              <a:t>Der Studienrat Klee ist ein fanatischer Pazifist. … Mich hat er schon vor Jahren anlässlich einer Unterhaltung im Lehrerzimmer einen „Säbelrassler“ genannt.</a:t>
            </a:r>
          </a:p>
          <a:p>
            <a:pPr marL="0" indent="0" eaLnBrk="1" hangingPunct="1">
              <a:buFont typeface="Arial" panose="020B0604020202020204" pitchFamily="34" charset="0"/>
              <a:buNone/>
            </a:pPr>
            <a:r>
              <a:rPr lang="de-DE" altLang="de-DE" sz="2600"/>
              <a:t>Im Februar äußerte er mir gegenüber, als wir über die neue Zeit sprachen: „Ich sehe der Zukunft sehr schwarz entgegen.“ …</a:t>
            </a:r>
          </a:p>
        </p:txBody>
      </p:sp>
      <p:sp>
        <p:nvSpPr>
          <p:cNvPr id="37891" name="Titel 1">
            <a:extLst>
              <a:ext uri="{FF2B5EF4-FFF2-40B4-BE49-F238E27FC236}">
                <a16:creationId xmlns:a16="http://schemas.microsoft.com/office/drawing/2014/main" id="{95D2BE00-05C7-4B9D-8F25-A8DFFB67E835}"/>
              </a:ext>
            </a:extLst>
          </p:cNvPr>
          <p:cNvSpPr>
            <a:spLocks noGrp="1"/>
          </p:cNvSpPr>
          <p:nvPr>
            <p:ph type="title"/>
          </p:nvPr>
        </p:nvSpPr>
        <p:spPr>
          <a:xfrm>
            <a:off x="457200" y="115888"/>
            <a:ext cx="8229600" cy="706437"/>
          </a:xfrm>
        </p:spPr>
        <p:txBody>
          <a:bodyPr/>
          <a:lstStyle/>
          <a:p>
            <a:pPr algn="l" eaLnBrk="1" hangingPunct="1"/>
            <a:r>
              <a:rPr lang="de-DE" altLang="de-DE" sz="2800" b="1">
                <a:solidFill>
                  <a:schemeClr val="hlink"/>
                </a:solidFill>
              </a:rPr>
              <a:t>Vorladung/Vernehmung von Zeugen,</a:t>
            </a:r>
            <a:r>
              <a:rPr lang="de-DE" altLang="de-DE" sz="2800" b="1">
                <a:solidFill>
                  <a:srgbClr val="0070C0"/>
                </a:solidFill>
              </a:rPr>
              <a:t> </a:t>
            </a:r>
            <a:r>
              <a:rPr lang="de-DE" altLang="de-DE" sz="2800" b="1">
                <a:solidFill>
                  <a:srgbClr val="FF0000"/>
                </a:solidFill>
              </a:rPr>
              <a:t>24.4.1933</a:t>
            </a:r>
          </a:p>
        </p:txBody>
      </p:sp>
    </p:spTree>
  </p:cSld>
  <p:clrMapOvr>
    <a:masterClrMapping/>
  </p:clrMapOvr>
  <p:transition spd="slow">
    <p:pul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A6AA6765-10C9-4BD6-A0EF-29B1B7A3514A}"/>
              </a:ext>
            </a:extLst>
          </p:cNvPr>
          <p:cNvSpPr>
            <a:spLocks noGrp="1"/>
          </p:cNvSpPr>
          <p:nvPr>
            <p:ph type="sldNum" sz="quarter" idx="12"/>
          </p:nvPr>
        </p:nvSpPr>
        <p:spPr/>
        <p:txBody>
          <a:bodyPr/>
          <a:lstStyle/>
          <a:p>
            <a:fld id="{736CAF0C-C1BE-4DA3-A6F3-443BD0084B9A}" type="slidenum">
              <a:rPr lang="de-DE" altLang="de-DE"/>
              <a:pPr/>
              <a:t>37</a:t>
            </a:fld>
            <a:endParaRPr lang="de-DE" altLang="de-DE"/>
          </a:p>
        </p:txBody>
      </p:sp>
      <p:sp>
        <p:nvSpPr>
          <p:cNvPr id="38914" name="Inhaltsplatzhalter 2">
            <a:extLst>
              <a:ext uri="{FF2B5EF4-FFF2-40B4-BE49-F238E27FC236}">
                <a16:creationId xmlns:a16="http://schemas.microsoft.com/office/drawing/2014/main" id="{AC333B7F-5E8D-4B51-B116-C2EA163F8C31}"/>
              </a:ext>
            </a:extLst>
          </p:cNvPr>
          <p:cNvSpPr>
            <a:spLocks noGrp="1"/>
          </p:cNvSpPr>
          <p:nvPr>
            <p:ph idx="1"/>
          </p:nvPr>
        </p:nvSpPr>
        <p:spPr>
          <a:xfrm>
            <a:off x="611188" y="836613"/>
            <a:ext cx="5111750" cy="5400675"/>
          </a:xfrm>
        </p:spPr>
        <p:txBody>
          <a:bodyPr/>
          <a:lstStyle/>
          <a:p>
            <a:pPr marL="0" indent="0">
              <a:buFont typeface="Arial" panose="020B0604020202020204" pitchFamily="34" charset="0"/>
              <a:buNone/>
            </a:pPr>
            <a:r>
              <a:rPr lang="de-DE" altLang="de-DE" b="1"/>
              <a:t>Willibald Krause </a:t>
            </a:r>
            <a:br>
              <a:rPr lang="de-DE" altLang="de-DE" b="1"/>
            </a:br>
            <a:r>
              <a:rPr lang="de-DE" altLang="de-DE" b="1"/>
              <a:t>tritt am </a:t>
            </a:r>
            <a:r>
              <a:rPr lang="de-DE" altLang="de-DE" b="1">
                <a:solidFill>
                  <a:srgbClr val="FF0000"/>
                </a:solidFill>
              </a:rPr>
              <a:t>1.5.1933</a:t>
            </a:r>
            <a:r>
              <a:rPr lang="de-DE" altLang="de-DE" b="1"/>
              <a:t> </a:t>
            </a:r>
            <a:br>
              <a:rPr lang="de-DE" altLang="de-DE" b="1"/>
            </a:br>
            <a:r>
              <a:rPr lang="de-DE" altLang="de-DE" b="1"/>
              <a:t>in die NSDAP ein</a:t>
            </a:r>
          </a:p>
          <a:p>
            <a:pPr marL="0" indent="0">
              <a:buFont typeface="Arial" panose="020B0604020202020204" pitchFamily="34" charset="0"/>
              <a:buNone/>
            </a:pPr>
            <a:endParaRPr lang="de-DE" altLang="de-DE"/>
          </a:p>
          <a:p>
            <a:pPr marL="0" indent="0">
              <a:buFont typeface="Arial" panose="020B0604020202020204" pitchFamily="34" charset="0"/>
              <a:buNone/>
            </a:pPr>
            <a:endParaRPr lang="de-DE" altLang="de-DE" sz="2400" i="1"/>
          </a:p>
          <a:p>
            <a:pPr marL="0" indent="0">
              <a:buFont typeface="Arial" panose="020B0604020202020204" pitchFamily="34" charset="0"/>
              <a:buNone/>
            </a:pPr>
            <a:endParaRPr lang="de-DE" altLang="de-DE" sz="2400" i="1"/>
          </a:p>
          <a:p>
            <a:pPr marL="0" indent="0">
              <a:buFont typeface="Arial" panose="020B0604020202020204" pitchFamily="34" charset="0"/>
              <a:buNone/>
            </a:pPr>
            <a:endParaRPr lang="de-DE" altLang="de-DE" sz="2400" i="1"/>
          </a:p>
          <a:p>
            <a:pPr marL="0" indent="0">
              <a:buFont typeface="Arial" panose="020B0604020202020204" pitchFamily="34" charset="0"/>
              <a:buNone/>
            </a:pPr>
            <a:r>
              <a:rPr lang="de-DE" altLang="de-DE" sz="2400" i="1">
                <a:solidFill>
                  <a:schemeClr val="hlink"/>
                </a:solidFill>
              </a:rPr>
              <a:t>(1933 </a:t>
            </a:r>
            <a:br>
              <a:rPr lang="de-DE" altLang="de-DE" sz="2400" i="1">
                <a:solidFill>
                  <a:schemeClr val="hlink"/>
                </a:solidFill>
              </a:rPr>
            </a:br>
            <a:r>
              <a:rPr lang="de-DE" altLang="de-DE" sz="2400" i="1">
                <a:solidFill>
                  <a:schemeClr val="hlink"/>
                </a:solidFill>
              </a:rPr>
              <a:t>traten 97% der Lehrer in Deutschland dem NSLB (Nationalsozialistischer Lehrerbund) bei, </a:t>
            </a:r>
            <a:br>
              <a:rPr lang="de-DE" altLang="de-DE" sz="2400" i="1">
                <a:solidFill>
                  <a:schemeClr val="hlink"/>
                </a:solidFill>
              </a:rPr>
            </a:br>
            <a:r>
              <a:rPr lang="de-DE" altLang="de-DE" sz="2400" i="1">
                <a:solidFill>
                  <a:schemeClr val="hlink"/>
                </a:solidFill>
              </a:rPr>
              <a:t>33% der NSDAP)</a:t>
            </a:r>
          </a:p>
        </p:txBody>
      </p:sp>
      <p:pic>
        <p:nvPicPr>
          <p:cNvPr id="38915" name="Picture 3">
            <a:extLst>
              <a:ext uri="{FF2B5EF4-FFF2-40B4-BE49-F238E27FC236}">
                <a16:creationId xmlns:a16="http://schemas.microsoft.com/office/drawing/2014/main" id="{01DA10E3-E4BE-40BF-851C-FAB2639347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1325" y="1182688"/>
            <a:ext cx="2938463" cy="449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8914">
                                            <p:txEl>
                                              <p:pRg st="5" end="5"/>
                                            </p:txEl>
                                          </p:spTgt>
                                        </p:tgtEl>
                                        <p:attrNameLst>
                                          <p:attrName>style.visibility</p:attrName>
                                        </p:attrNameLst>
                                      </p:cBhvr>
                                      <p:to>
                                        <p:strVal val="visible"/>
                                      </p:to>
                                    </p:set>
                                    <p:animEffect transition="in" filter="fade">
                                      <p:cBhvr>
                                        <p:cTn id="7" dur="500"/>
                                        <p:tgtEl>
                                          <p:spTgt spid="389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5">
            <a:extLst>
              <a:ext uri="{FF2B5EF4-FFF2-40B4-BE49-F238E27FC236}">
                <a16:creationId xmlns:a16="http://schemas.microsoft.com/office/drawing/2014/main" id="{B111B387-D267-47C9-A651-1B1DD47F10F7}"/>
              </a:ext>
            </a:extLst>
          </p:cNvPr>
          <p:cNvSpPr>
            <a:spLocks noGrp="1"/>
          </p:cNvSpPr>
          <p:nvPr>
            <p:ph type="sldNum" sz="quarter" idx="12"/>
          </p:nvPr>
        </p:nvSpPr>
        <p:spPr/>
        <p:txBody>
          <a:bodyPr/>
          <a:lstStyle/>
          <a:p>
            <a:fld id="{D4F1A914-B219-45D4-965B-3F6423C06C78}" type="slidenum">
              <a:rPr lang="de-DE" altLang="de-DE"/>
              <a:pPr/>
              <a:t>38</a:t>
            </a:fld>
            <a:endParaRPr lang="de-DE" altLang="de-DE"/>
          </a:p>
        </p:txBody>
      </p:sp>
      <p:sp>
        <p:nvSpPr>
          <p:cNvPr id="39938" name="Inhaltsplatzhalter 2">
            <a:extLst>
              <a:ext uri="{FF2B5EF4-FFF2-40B4-BE49-F238E27FC236}">
                <a16:creationId xmlns:a16="http://schemas.microsoft.com/office/drawing/2014/main" id="{DDA839AE-A00C-4BAC-B5B0-65C2618E7150}"/>
              </a:ext>
            </a:extLst>
          </p:cNvPr>
          <p:cNvSpPr>
            <a:spLocks noGrp="1"/>
          </p:cNvSpPr>
          <p:nvPr>
            <p:ph idx="1"/>
          </p:nvPr>
        </p:nvSpPr>
        <p:spPr>
          <a:xfrm>
            <a:off x="457200" y="115888"/>
            <a:ext cx="8229600" cy="6626225"/>
          </a:xfrm>
        </p:spPr>
        <p:txBody>
          <a:bodyPr/>
          <a:lstStyle/>
          <a:p>
            <a:pPr marL="0" indent="0">
              <a:buFont typeface="Arial" panose="020B0604020202020204" pitchFamily="34" charset="0"/>
              <a:buNone/>
            </a:pPr>
            <a:r>
              <a:rPr lang="de-DE" altLang="de-DE" sz="1800" b="1" i="1">
                <a:solidFill>
                  <a:schemeClr val="hlink"/>
                </a:solidFill>
              </a:rPr>
              <a:t>(Brief  des Lehrers Willibald Krause an  seinen Sohn, den Theologiestudenten Christian Krause, der sich weigert, an einem NS-Lehrgang  der Theologie-Studenten teilzunehmen)</a:t>
            </a:r>
          </a:p>
          <a:p>
            <a:pPr marL="0" indent="0">
              <a:buFont typeface="Arial" panose="020B0604020202020204" pitchFamily="34" charset="0"/>
              <a:buNone/>
            </a:pPr>
            <a:r>
              <a:rPr lang="de-DE" altLang="de-DE" sz="1800"/>
              <a:t>Meerane, </a:t>
            </a:r>
            <a:r>
              <a:rPr lang="de-DE" altLang="de-DE" sz="1800" b="1">
                <a:solidFill>
                  <a:srgbClr val="FF0000"/>
                </a:solidFill>
              </a:rPr>
              <a:t>12.8.33</a:t>
            </a:r>
          </a:p>
          <a:p>
            <a:pPr marL="0" indent="0">
              <a:buFont typeface="Arial" panose="020B0604020202020204" pitchFamily="34" charset="0"/>
              <a:buNone/>
            </a:pPr>
            <a:r>
              <a:rPr lang="de-DE" altLang="de-DE" sz="1800"/>
              <a:t>… zur Frage, ob es nötig ist, dass Du an dem Kurse in Augustusburg teilnimmst. </a:t>
            </a:r>
            <a:br>
              <a:rPr lang="de-DE" altLang="de-DE" sz="1800"/>
            </a:br>
            <a:r>
              <a:rPr lang="de-DE" altLang="de-DE" sz="1800"/>
              <a:t>Nun liegt doch dieser Sache ganz klar dieselbe Methode zugrunde, die jetzt überall angewandt wird. Man will prüfen, wer zur Sache steht, auf wen man rechnen könne. Die anderen kommen auf die schwarze Liste und haben ihr Abseits-Stehen überall zu büßen. …</a:t>
            </a:r>
          </a:p>
          <a:p>
            <a:pPr marL="0" indent="0">
              <a:buFont typeface="Arial" panose="020B0604020202020204" pitchFamily="34" charset="0"/>
              <a:buNone/>
            </a:pPr>
            <a:r>
              <a:rPr lang="de-DE" altLang="de-DE" sz="1800"/>
              <a:t>Ich weiß wohl, dass Du in jugendlicher Überschwänglichkeit so manches, was mit diesen Dingen im Zusammenhang steht, für überflüssig oder gar für unwahr hältst. Diese Überzeugung habe ich auch. Und dennoch können wir nicht gegen den Strom schwimmen. Wollen wir überhaupt mit unseren schwachen Kräften dem Ganzen dienen, so müssen wir uns „einschalten“, damit wir nicht völlig „abgeschaltet“ werden. Gerade, wenn wir durch unsere Teilnahme in die Bestrebungen und in die Methoden zur Verwirklichung dieser Bestrebungen einen tieferen Einblick gewinnen, werden wir eher an der Abschleifung mancher Auswüchse mitwirken können, als wenn wir schmollend abseits stehen. ...</a:t>
            </a:r>
          </a:p>
          <a:p>
            <a:pPr marL="0" indent="0">
              <a:buFont typeface="Arial" panose="020B0604020202020204" pitchFamily="34" charset="0"/>
              <a:buNone/>
            </a:pPr>
            <a:r>
              <a:rPr lang="de-DE" altLang="de-DE" sz="1800"/>
              <a:t>Glaube nicht, dass sich die Verhältnisse zu Ungunsten der Nationalsozialisten und alles dessen, was damit zusammenhängt, ändern werden. Käme wirklich ein Umschwung, es würde Deutschland ganz an den Abgrund bringen. Den bestehenden Verhältnissen aber musst Du Dich fügen, so schmerzlich Dich auch manche Änderungen berühren werden … </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9938">
                                            <p:txEl>
                                              <p:pRg st="1" end="1"/>
                                            </p:txEl>
                                          </p:spTgt>
                                        </p:tgtEl>
                                        <p:attrNameLst>
                                          <p:attrName>style.visibility</p:attrName>
                                        </p:attrNameLst>
                                      </p:cBhvr>
                                      <p:to>
                                        <p:strVal val="visible"/>
                                      </p:to>
                                    </p:set>
                                    <p:animEffect transition="in" filter="fade">
                                      <p:cBhvr>
                                        <p:cTn id="7" dur="500"/>
                                        <p:tgtEl>
                                          <p:spTgt spid="39938">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9938">
                                            <p:txEl>
                                              <p:pRg st="2" end="2"/>
                                            </p:txEl>
                                          </p:spTgt>
                                        </p:tgtEl>
                                        <p:attrNameLst>
                                          <p:attrName>style.visibility</p:attrName>
                                        </p:attrNameLst>
                                      </p:cBhvr>
                                      <p:to>
                                        <p:strVal val="visible"/>
                                      </p:to>
                                    </p:set>
                                    <p:animEffect transition="in" filter="fade">
                                      <p:cBhvr>
                                        <p:cTn id="10" dur="500"/>
                                        <p:tgtEl>
                                          <p:spTgt spid="39938">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9938">
                                            <p:txEl>
                                              <p:pRg st="3" end="3"/>
                                            </p:txEl>
                                          </p:spTgt>
                                        </p:tgtEl>
                                        <p:attrNameLst>
                                          <p:attrName>style.visibility</p:attrName>
                                        </p:attrNameLst>
                                      </p:cBhvr>
                                      <p:to>
                                        <p:strVal val="visible"/>
                                      </p:to>
                                    </p:set>
                                    <p:animEffect transition="in" filter="fade">
                                      <p:cBhvr>
                                        <p:cTn id="13" dur="500"/>
                                        <p:tgtEl>
                                          <p:spTgt spid="39938">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9938">
                                            <p:txEl>
                                              <p:pRg st="4" end="4"/>
                                            </p:txEl>
                                          </p:spTgt>
                                        </p:tgtEl>
                                        <p:attrNameLst>
                                          <p:attrName>style.visibility</p:attrName>
                                        </p:attrNameLst>
                                      </p:cBhvr>
                                      <p:to>
                                        <p:strVal val="visible"/>
                                      </p:to>
                                    </p:set>
                                    <p:animEffect transition="in" filter="fade">
                                      <p:cBhvr>
                                        <p:cTn id="16" dur="500"/>
                                        <p:tgtEl>
                                          <p:spTgt spid="399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484B3FD1-82E1-4603-89E9-5AC6828BE1F6}"/>
              </a:ext>
            </a:extLst>
          </p:cNvPr>
          <p:cNvSpPr>
            <a:spLocks noGrp="1"/>
          </p:cNvSpPr>
          <p:nvPr>
            <p:ph type="sldNum" sz="quarter" idx="12"/>
          </p:nvPr>
        </p:nvSpPr>
        <p:spPr/>
        <p:txBody>
          <a:bodyPr/>
          <a:lstStyle/>
          <a:p>
            <a:fld id="{590C6E87-AD2E-4550-A1E2-7FC999BBDCF7}" type="slidenum">
              <a:rPr lang="de-DE" altLang="de-DE"/>
              <a:pPr/>
              <a:t>39</a:t>
            </a:fld>
            <a:endParaRPr lang="de-DE" altLang="de-DE"/>
          </a:p>
        </p:txBody>
      </p:sp>
      <p:sp>
        <p:nvSpPr>
          <p:cNvPr id="3" name="Inhaltsplatzhalter 2">
            <a:extLst>
              <a:ext uri="{FF2B5EF4-FFF2-40B4-BE49-F238E27FC236}">
                <a16:creationId xmlns:a16="http://schemas.microsoft.com/office/drawing/2014/main" id="{ABD86E04-CFB0-4E84-A6C2-5E99DB00B18E}"/>
              </a:ext>
            </a:extLst>
          </p:cNvPr>
          <p:cNvSpPr>
            <a:spLocks noGrp="1"/>
          </p:cNvSpPr>
          <p:nvPr>
            <p:ph idx="1"/>
          </p:nvPr>
        </p:nvSpPr>
        <p:spPr/>
        <p:txBody>
          <a:bodyPr rtlCol="0">
            <a:normAutofit fontScale="92500" lnSpcReduction="10000"/>
          </a:bodyPr>
          <a:lstStyle/>
          <a:p>
            <a:pPr marL="0" indent="0" eaLnBrk="1" fontAlgn="auto" hangingPunct="1">
              <a:spcAft>
                <a:spcPts val="0"/>
              </a:spcAft>
              <a:buFont typeface="Arial" panose="020B0604020202020204" pitchFamily="34" charset="0"/>
              <a:buNone/>
              <a:defRPr/>
            </a:pPr>
            <a:r>
              <a:rPr lang="de-DE" dirty="0"/>
              <a:t>Meerane, den 5. Mai 1933</a:t>
            </a:r>
          </a:p>
          <a:p>
            <a:pPr marL="0" indent="0" eaLnBrk="1" fontAlgn="auto" hangingPunct="1">
              <a:spcAft>
                <a:spcPts val="0"/>
              </a:spcAft>
              <a:buFont typeface="Arial" panose="020B0604020202020204" pitchFamily="34" charset="0"/>
              <a:buNone/>
              <a:defRPr/>
            </a:pPr>
            <a:r>
              <a:rPr lang="de-DE" dirty="0"/>
              <a:t>Auf Vorladung erscheint Herr Studienrat Erich Kuske …</a:t>
            </a:r>
          </a:p>
          <a:p>
            <a:pPr marL="0" indent="0" eaLnBrk="1" fontAlgn="auto" hangingPunct="1">
              <a:spcAft>
                <a:spcPts val="0"/>
              </a:spcAft>
              <a:buFont typeface="Arial" panose="020B0604020202020204" pitchFamily="34" charset="0"/>
              <a:buNone/>
              <a:defRPr/>
            </a:pPr>
            <a:r>
              <a:rPr lang="de-DE" dirty="0"/>
              <a:t>Es erscheint weiter auf Vorladung Herr Studienrat Rudolf Klee …</a:t>
            </a:r>
          </a:p>
          <a:p>
            <a:pPr marL="0" indent="0" eaLnBrk="1" fontAlgn="auto" hangingPunct="1">
              <a:spcAft>
                <a:spcPts val="0"/>
              </a:spcAft>
              <a:buFont typeface="Arial" panose="020B0604020202020204" pitchFamily="34" charset="0"/>
              <a:buNone/>
              <a:defRPr/>
            </a:pPr>
            <a:endParaRPr lang="de-DE" dirty="0"/>
          </a:p>
          <a:p>
            <a:pPr marL="0" indent="0" eaLnBrk="1" fontAlgn="auto" hangingPunct="1">
              <a:spcAft>
                <a:spcPts val="0"/>
              </a:spcAft>
              <a:buFont typeface="Arial" panose="020B0604020202020204" pitchFamily="34" charset="0"/>
              <a:buNone/>
              <a:defRPr/>
            </a:pPr>
            <a:r>
              <a:rPr lang="de-DE" dirty="0"/>
              <a:t>(6 Seiten Protokoll).</a:t>
            </a:r>
          </a:p>
          <a:p>
            <a:pPr marL="0" indent="0" eaLnBrk="1" fontAlgn="auto" hangingPunct="1">
              <a:spcAft>
                <a:spcPts val="0"/>
              </a:spcAft>
              <a:buFont typeface="Arial" panose="020B0604020202020204" pitchFamily="34" charset="0"/>
              <a:buNone/>
              <a:defRPr/>
            </a:pPr>
            <a:r>
              <a:rPr lang="de-DE" dirty="0"/>
              <a:t>Hedrich</a:t>
            </a:r>
          </a:p>
          <a:p>
            <a:pPr marL="0" indent="0" eaLnBrk="1" fontAlgn="auto" hangingPunct="1">
              <a:spcAft>
                <a:spcPts val="0"/>
              </a:spcAft>
              <a:buFont typeface="Arial" panose="020B0604020202020204" pitchFamily="34" charset="0"/>
              <a:buNone/>
              <a:defRPr/>
            </a:pPr>
            <a:r>
              <a:rPr lang="de-DE" dirty="0"/>
              <a:t>Nach Diktat geschrieben Janke</a:t>
            </a:r>
          </a:p>
          <a:p>
            <a:pPr marL="0" indent="0" eaLnBrk="1" fontAlgn="auto" hangingPunct="1">
              <a:spcAft>
                <a:spcPts val="0"/>
              </a:spcAft>
              <a:buFont typeface="Arial" panose="020B0604020202020204" pitchFamily="34" charset="0"/>
              <a:buNone/>
              <a:defRPr/>
            </a:pPr>
            <a:endParaRPr lang="de-DE" dirty="0"/>
          </a:p>
        </p:txBody>
      </p:sp>
      <p:sp>
        <p:nvSpPr>
          <p:cNvPr id="40963" name="Titel 1">
            <a:extLst>
              <a:ext uri="{FF2B5EF4-FFF2-40B4-BE49-F238E27FC236}">
                <a16:creationId xmlns:a16="http://schemas.microsoft.com/office/drawing/2014/main" id="{78847575-C94C-48E5-806B-69527ADCDA93}"/>
              </a:ext>
            </a:extLst>
          </p:cNvPr>
          <p:cNvSpPr>
            <a:spLocks noGrp="1"/>
          </p:cNvSpPr>
          <p:nvPr>
            <p:ph type="title"/>
          </p:nvPr>
        </p:nvSpPr>
        <p:spPr>
          <a:xfrm>
            <a:off x="446088" y="419100"/>
            <a:ext cx="8229600" cy="706438"/>
          </a:xfrm>
        </p:spPr>
        <p:txBody>
          <a:bodyPr/>
          <a:lstStyle/>
          <a:p>
            <a:pPr algn="l" eaLnBrk="1" hangingPunct="1"/>
            <a:r>
              <a:rPr lang="de-DE" altLang="de-DE" sz="2800" b="1">
                <a:solidFill>
                  <a:schemeClr val="hlink"/>
                </a:solidFill>
              </a:rPr>
              <a:t>Vorladung der beiden betroffenen Lehrer,</a:t>
            </a:r>
            <a:r>
              <a:rPr lang="de-DE" altLang="de-DE" sz="2800" b="1">
                <a:solidFill>
                  <a:srgbClr val="0070C0"/>
                </a:solidFill>
              </a:rPr>
              <a:t> </a:t>
            </a:r>
            <a:r>
              <a:rPr lang="de-DE" altLang="de-DE" sz="2800" b="1">
                <a:solidFill>
                  <a:srgbClr val="FF0000"/>
                </a:solidFill>
              </a:rPr>
              <a:t>5.5.1933</a:t>
            </a:r>
          </a:p>
        </p:txBody>
      </p:sp>
    </p:spTree>
  </p:cSld>
  <p:clrMapOvr>
    <a:masterClrMapping/>
  </p:clrMapOvr>
  <p:transition spd="slow">
    <p:pull/>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419C1D84-7AC6-4E27-8288-832FF7529C61}"/>
              </a:ext>
            </a:extLst>
          </p:cNvPr>
          <p:cNvSpPr>
            <a:spLocks noGrp="1"/>
          </p:cNvSpPr>
          <p:nvPr>
            <p:ph type="sldNum" sz="quarter" idx="12"/>
          </p:nvPr>
        </p:nvSpPr>
        <p:spPr/>
        <p:txBody>
          <a:bodyPr/>
          <a:lstStyle/>
          <a:p>
            <a:fld id="{FA3688EE-5C68-4BBD-9501-27BF958CAF7C}" type="slidenum">
              <a:rPr lang="de-DE" altLang="de-DE"/>
              <a:pPr/>
              <a:t>40</a:t>
            </a:fld>
            <a:endParaRPr lang="de-DE" altLang="de-DE"/>
          </a:p>
        </p:txBody>
      </p:sp>
      <p:sp>
        <p:nvSpPr>
          <p:cNvPr id="3" name="Inhaltsplatzhalter 2">
            <a:extLst>
              <a:ext uri="{FF2B5EF4-FFF2-40B4-BE49-F238E27FC236}">
                <a16:creationId xmlns:a16="http://schemas.microsoft.com/office/drawing/2014/main" id="{C9BE1BAB-7B50-4005-87C2-DE651AC9787C}"/>
              </a:ext>
            </a:extLst>
          </p:cNvPr>
          <p:cNvSpPr>
            <a:spLocks noGrp="1"/>
          </p:cNvSpPr>
          <p:nvPr>
            <p:ph idx="1"/>
          </p:nvPr>
        </p:nvSpPr>
        <p:spPr>
          <a:xfrm>
            <a:off x="457200" y="587375"/>
            <a:ext cx="8229600" cy="5865813"/>
          </a:xfrm>
        </p:spPr>
        <p:txBody>
          <a:bodyPr rtlCol="0">
            <a:normAutofit fontScale="92500" lnSpcReduction="20000"/>
          </a:bodyPr>
          <a:lstStyle/>
          <a:p>
            <a:pPr marL="0" indent="0" eaLnBrk="1" fontAlgn="auto" hangingPunct="1">
              <a:spcAft>
                <a:spcPts val="0"/>
              </a:spcAft>
              <a:buFont typeface="Arial" panose="020B0604020202020204" pitchFamily="34" charset="0"/>
              <a:buNone/>
              <a:defRPr/>
            </a:pPr>
            <a:r>
              <a:rPr lang="de-DE" dirty="0"/>
              <a:t>Ministerium für Volksbildung</a:t>
            </a:r>
          </a:p>
          <a:p>
            <a:pPr marL="0" indent="0" eaLnBrk="1" fontAlgn="auto" hangingPunct="1">
              <a:spcAft>
                <a:spcPts val="0"/>
              </a:spcAft>
              <a:buFont typeface="Arial" panose="020B0604020202020204" pitchFamily="34" charset="0"/>
              <a:buNone/>
              <a:defRPr/>
            </a:pPr>
            <a:r>
              <a:rPr lang="de-DE" dirty="0"/>
              <a:t>Dresden-N. den </a:t>
            </a:r>
            <a:r>
              <a:rPr lang="de-DE" b="1" dirty="0">
                <a:solidFill>
                  <a:srgbClr val="FF0000"/>
                </a:solidFill>
              </a:rPr>
              <a:t>23. Juni 1933</a:t>
            </a:r>
          </a:p>
          <a:p>
            <a:pPr marL="0" indent="0" eaLnBrk="1" fontAlgn="auto" hangingPunct="1">
              <a:spcAft>
                <a:spcPts val="0"/>
              </a:spcAft>
              <a:buFont typeface="Arial" panose="020B0604020202020204" pitchFamily="34" charset="0"/>
              <a:buNone/>
              <a:defRPr/>
            </a:pPr>
            <a:endParaRPr lang="de-DE" dirty="0"/>
          </a:p>
          <a:p>
            <a:pPr marL="0" indent="0" eaLnBrk="1" fontAlgn="auto" hangingPunct="1">
              <a:spcAft>
                <a:spcPts val="0"/>
              </a:spcAft>
              <a:buFont typeface="Arial" panose="020B0604020202020204" pitchFamily="34" charset="0"/>
              <a:buNone/>
              <a:defRPr/>
            </a:pPr>
            <a:r>
              <a:rPr lang="de-DE" dirty="0"/>
              <a:t>… wünscht das Ministerium genaue Kenntnis von den Vorgängen zu erhalten, die sich gelegentlich des 50jährigen Jubiläums der Oberrealschule abgespielt haben …</a:t>
            </a:r>
          </a:p>
          <a:p>
            <a:pPr marL="0" indent="0" eaLnBrk="1" fontAlgn="auto" hangingPunct="1">
              <a:spcAft>
                <a:spcPts val="0"/>
              </a:spcAft>
              <a:buFont typeface="Arial" panose="020B0604020202020204" pitchFamily="34" charset="0"/>
              <a:buNone/>
              <a:defRPr/>
            </a:pPr>
            <a:r>
              <a:rPr lang="de-DE" dirty="0"/>
              <a:t>legt das Ministerium Wert darauf, soweit möglich, noch Genaueres darüber zu erfahren, welche Bücher seinerzeit aus den Schüler- und Lehrer-büchereien sowie den sonstigen städtischen Büchereien auf Betreiben des Bürgermeisters Dr. Leißner durch die Studienräte Kuske und Klee entfernt worden sind …</a:t>
            </a:r>
          </a:p>
        </p:txBody>
      </p:sp>
    </p:spTree>
  </p:cSld>
  <p:clrMapOvr>
    <a:masterClrMapping/>
  </p:clrMapOvr>
  <p:transition spd="slow">
    <p:pull/>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7A07F3EE-173C-43B0-8DBB-85C6322E80F5}"/>
              </a:ext>
            </a:extLst>
          </p:cNvPr>
          <p:cNvSpPr>
            <a:spLocks noGrp="1"/>
          </p:cNvSpPr>
          <p:nvPr>
            <p:ph type="sldNum" sz="quarter" idx="12"/>
          </p:nvPr>
        </p:nvSpPr>
        <p:spPr/>
        <p:txBody>
          <a:bodyPr/>
          <a:lstStyle/>
          <a:p>
            <a:fld id="{F9CAECB0-F859-4F6D-A871-330BBA27BF4D}" type="slidenum">
              <a:rPr lang="de-DE" altLang="de-DE"/>
              <a:pPr/>
              <a:t>41</a:t>
            </a:fld>
            <a:endParaRPr lang="de-DE" altLang="de-DE"/>
          </a:p>
        </p:txBody>
      </p:sp>
      <p:sp>
        <p:nvSpPr>
          <p:cNvPr id="3" name="Inhaltsplatzhalter 2">
            <a:extLst>
              <a:ext uri="{FF2B5EF4-FFF2-40B4-BE49-F238E27FC236}">
                <a16:creationId xmlns:a16="http://schemas.microsoft.com/office/drawing/2014/main" id="{E6B96CC1-9C87-4405-A9CC-E608A9C9D6C8}"/>
              </a:ext>
            </a:extLst>
          </p:cNvPr>
          <p:cNvSpPr>
            <a:spLocks noGrp="1"/>
          </p:cNvSpPr>
          <p:nvPr>
            <p:ph idx="1"/>
          </p:nvPr>
        </p:nvSpPr>
        <p:spPr>
          <a:xfrm>
            <a:off x="457200" y="333375"/>
            <a:ext cx="8229600" cy="6335713"/>
          </a:xfrm>
        </p:spPr>
        <p:txBody>
          <a:bodyPr rtlCol="0">
            <a:normAutofit fontScale="77500" lnSpcReduction="20000"/>
          </a:bodyPr>
          <a:lstStyle/>
          <a:p>
            <a:pPr marL="0" indent="0" eaLnBrk="1" fontAlgn="auto" hangingPunct="1">
              <a:spcAft>
                <a:spcPts val="0"/>
              </a:spcAft>
              <a:buFont typeface="Arial" panose="020B0604020202020204" pitchFamily="34" charset="0"/>
              <a:buNone/>
              <a:defRPr/>
            </a:pPr>
            <a:r>
              <a:rPr lang="de-DE" dirty="0"/>
              <a:t>An das Ministerium für Volksbildung Dresden</a:t>
            </a:r>
          </a:p>
          <a:p>
            <a:pPr marL="0" indent="0" eaLnBrk="1" fontAlgn="auto" hangingPunct="1">
              <a:spcAft>
                <a:spcPts val="0"/>
              </a:spcAft>
              <a:buFont typeface="Arial" panose="020B0604020202020204" pitchFamily="34" charset="0"/>
              <a:buNone/>
              <a:defRPr/>
            </a:pPr>
            <a:r>
              <a:rPr lang="de-DE" dirty="0"/>
              <a:t>vom Stadtrat zu Meerane … </a:t>
            </a:r>
            <a:r>
              <a:rPr lang="de-DE" b="1" dirty="0">
                <a:solidFill>
                  <a:srgbClr val="FF0000"/>
                </a:solidFill>
              </a:rPr>
              <a:t>20. Juli 1933</a:t>
            </a:r>
          </a:p>
          <a:p>
            <a:pPr marL="0" indent="0" eaLnBrk="1" fontAlgn="auto" hangingPunct="1">
              <a:spcAft>
                <a:spcPts val="0"/>
              </a:spcAft>
              <a:buFont typeface="Arial" panose="020B0604020202020204" pitchFamily="34" charset="0"/>
              <a:buNone/>
              <a:defRPr/>
            </a:pPr>
            <a:endParaRPr lang="de-DE" dirty="0"/>
          </a:p>
          <a:p>
            <a:pPr marL="0" indent="0" eaLnBrk="1" fontAlgn="auto" hangingPunct="1">
              <a:spcAft>
                <a:spcPts val="0"/>
              </a:spcAft>
              <a:buFont typeface="Arial" panose="020B0604020202020204" pitchFamily="34" charset="0"/>
              <a:buNone/>
              <a:defRPr/>
            </a:pPr>
            <a:r>
              <a:rPr lang="de-DE" dirty="0"/>
              <a:t>Nach Auskunft des in den Ruhestand übergetretenen Studiendirektors Prof. Dr. Philipp hatte Studienrat Kuske im Jahre 1922/23 als damaliger Verwalter der Schulbücherei die Aufgabe zu erfüllen, aus der Bücherei gemäß den </a:t>
            </a:r>
            <a:r>
              <a:rPr lang="de-DE" dirty="0" err="1"/>
              <a:t>Verord-nungen</a:t>
            </a:r>
            <a:r>
              <a:rPr lang="de-DE" dirty="0"/>
              <a:t> des damaligen Ministeriums des Kultus und </a:t>
            </a:r>
            <a:r>
              <a:rPr lang="de-DE" dirty="0" err="1"/>
              <a:t>öffent-lichen</a:t>
            </a:r>
            <a:r>
              <a:rPr lang="de-DE" dirty="0"/>
              <a:t> Unterrichtes und es Wirtschaftsministeriums vom 6. Juli 1922 (Nr. </a:t>
            </a:r>
            <a:r>
              <a:rPr lang="de-DE"/>
              <a:t>131) </a:t>
            </a:r>
            <a:r>
              <a:rPr lang="de-DE" dirty="0"/>
              <a:t>… die zu beanstandenden Bücher zu entfernen. … </a:t>
            </a:r>
            <a:br>
              <a:rPr lang="de-DE" dirty="0"/>
            </a:br>
            <a:r>
              <a:rPr lang="de-DE" dirty="0"/>
              <a:t>Studiendirektor Dr. Philipp nimmt an, dass sich Studienrat Kuske damals an die durch die Verordnungen gegebenen Richtlinien gehalten hat … Bei der Lehrerbücherei … solle eine Aussonderung von Büchern überhaupt nicht stattgefunden haben…</a:t>
            </a:r>
          </a:p>
          <a:p>
            <a:pPr marL="0" indent="0" eaLnBrk="1" fontAlgn="auto" hangingPunct="1">
              <a:spcAft>
                <a:spcPts val="0"/>
              </a:spcAft>
              <a:buFont typeface="Arial" panose="020B0604020202020204" pitchFamily="34" charset="0"/>
              <a:buNone/>
              <a:defRPr/>
            </a:pPr>
            <a:r>
              <a:rPr lang="de-DE" dirty="0" err="1"/>
              <a:t>DrR</a:t>
            </a:r>
            <a:endParaRPr lang="de-DE" dirty="0"/>
          </a:p>
          <a:p>
            <a:pPr marL="0" indent="0" eaLnBrk="1" fontAlgn="auto" hangingPunct="1">
              <a:spcAft>
                <a:spcPts val="0"/>
              </a:spcAft>
              <a:buFont typeface="Arial" panose="020B0604020202020204" pitchFamily="34" charset="0"/>
              <a:buNone/>
              <a:defRPr/>
            </a:pPr>
            <a:r>
              <a:rPr lang="de-DE" dirty="0"/>
              <a:t>Erster Bürgermeister</a:t>
            </a:r>
          </a:p>
        </p:txBody>
      </p:sp>
    </p:spTree>
  </p:cSld>
  <p:clrMapOvr>
    <a:masterClrMapping/>
  </p:clrMapOvr>
  <p:transition spd="slow">
    <p:pull/>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2EAF7822-D5B9-4803-9BA2-D5C85565DF17}"/>
              </a:ext>
            </a:extLst>
          </p:cNvPr>
          <p:cNvSpPr>
            <a:spLocks noGrp="1"/>
          </p:cNvSpPr>
          <p:nvPr>
            <p:ph type="sldNum" sz="quarter" idx="12"/>
          </p:nvPr>
        </p:nvSpPr>
        <p:spPr/>
        <p:txBody>
          <a:bodyPr/>
          <a:lstStyle/>
          <a:p>
            <a:fld id="{E5FBA3D3-9DF5-4E0A-A3FF-5A74A71B7745}" type="slidenum">
              <a:rPr lang="de-DE" altLang="de-DE"/>
              <a:pPr/>
              <a:t>42</a:t>
            </a:fld>
            <a:endParaRPr lang="de-DE" altLang="de-DE"/>
          </a:p>
        </p:txBody>
      </p:sp>
      <p:sp>
        <p:nvSpPr>
          <p:cNvPr id="3" name="Inhaltsplatzhalter 2">
            <a:extLst>
              <a:ext uri="{FF2B5EF4-FFF2-40B4-BE49-F238E27FC236}">
                <a16:creationId xmlns:a16="http://schemas.microsoft.com/office/drawing/2014/main" id="{A43AB427-0E4C-4BEA-AB46-EB1B34349313}"/>
              </a:ext>
            </a:extLst>
          </p:cNvPr>
          <p:cNvSpPr>
            <a:spLocks noGrp="1"/>
          </p:cNvSpPr>
          <p:nvPr>
            <p:ph idx="1"/>
          </p:nvPr>
        </p:nvSpPr>
        <p:spPr>
          <a:xfrm>
            <a:off x="457200" y="692150"/>
            <a:ext cx="8229600" cy="5976938"/>
          </a:xfrm>
        </p:spPr>
        <p:txBody>
          <a:bodyPr>
            <a:normAutofit/>
          </a:bodyPr>
          <a:lstStyle/>
          <a:p>
            <a:pPr marL="0" indent="0" eaLnBrk="1" hangingPunct="1">
              <a:lnSpc>
                <a:spcPct val="80000"/>
              </a:lnSpc>
              <a:buFont typeface="Arial" panose="020B0604020202020204" pitchFamily="34" charset="0"/>
              <a:buNone/>
            </a:pPr>
            <a:r>
              <a:rPr lang="de-DE" altLang="de-DE" sz="2000"/>
              <a:t>Ministerium für Volksbildung</a:t>
            </a:r>
          </a:p>
          <a:p>
            <a:pPr marL="0" indent="0" eaLnBrk="1" hangingPunct="1">
              <a:lnSpc>
                <a:spcPct val="80000"/>
              </a:lnSpc>
              <a:buFont typeface="Arial" panose="020B0604020202020204" pitchFamily="34" charset="0"/>
              <a:buNone/>
            </a:pPr>
            <a:r>
              <a:rPr lang="de-DE" altLang="de-DE" sz="2000"/>
              <a:t>Dresden-N., den </a:t>
            </a:r>
            <a:r>
              <a:rPr lang="de-DE" altLang="de-DE" sz="2000" b="1">
                <a:solidFill>
                  <a:srgbClr val="FF0000"/>
                </a:solidFill>
              </a:rPr>
              <a:t>28. August 1933</a:t>
            </a:r>
          </a:p>
          <a:p>
            <a:pPr marL="0" indent="0" eaLnBrk="1" hangingPunct="1">
              <a:lnSpc>
                <a:spcPct val="80000"/>
              </a:lnSpc>
              <a:buFont typeface="Arial" panose="020B0604020202020204" pitchFamily="34" charset="0"/>
              <a:buNone/>
            </a:pPr>
            <a:endParaRPr lang="de-DE" altLang="de-DE" sz="2000"/>
          </a:p>
          <a:p>
            <a:pPr marL="0" indent="0" eaLnBrk="1" hangingPunct="1">
              <a:lnSpc>
                <a:spcPct val="80000"/>
              </a:lnSpc>
              <a:buFont typeface="Arial" panose="020B0604020202020204" pitchFamily="34" charset="0"/>
              <a:buNone/>
            </a:pPr>
            <a:r>
              <a:rPr lang="de-DE" altLang="de-DE" sz="2000"/>
              <a:t>Die Studienräte Erich Bernhard Kuske und Karl Julius Rudolf Klee von der städtischen Oberrealschule in Meerane gehören zu denjenigen Beamten, die nach ihrer bisherigen politischen Betätigung nicht die Gewähr dafür bieten, dass sie jederzeit rückhaltlos für den nationalen Staat eintreten.</a:t>
            </a:r>
          </a:p>
          <a:p>
            <a:pPr marL="0" indent="0" eaLnBrk="1" hangingPunct="1">
              <a:lnSpc>
                <a:spcPct val="80000"/>
              </a:lnSpc>
              <a:buFont typeface="Arial" panose="020B0604020202020204" pitchFamily="34" charset="0"/>
              <a:buNone/>
            </a:pPr>
            <a:r>
              <a:rPr lang="de-DE" altLang="de-DE" sz="2000"/>
              <a:t>… nach Prüfung der Aktenunterlagen festgestellt, dass die Voraussetzungen für die Anwendung des § 4 des Reichsgesetzes zur Wiederherstellung des Berufsbeamtentums vom 7. April 1933 (RGBl.I S.175) erfüllt sind ...</a:t>
            </a:r>
          </a:p>
          <a:p>
            <a:pPr marL="0" indent="0" eaLnBrk="1" hangingPunct="1">
              <a:lnSpc>
                <a:spcPct val="80000"/>
              </a:lnSpc>
              <a:buFont typeface="Arial" panose="020B0604020202020204" pitchFamily="34" charset="0"/>
              <a:buNone/>
            </a:pPr>
            <a:r>
              <a:rPr lang="de-DE" altLang="de-DE" sz="2000"/>
              <a:t>Das unterzeichnete Ministerium stellt deshalb aufgrund von § 4 des Reichsgesetzes zur Wiederherstellung des Berufsbeamtentums vom 7. April 1933 den Antrag, die Studienräte Kuske und Klee aus dem Schuldienst zu entlassen …</a:t>
            </a:r>
          </a:p>
          <a:p>
            <a:pPr marL="0" indent="0" eaLnBrk="1" hangingPunct="1">
              <a:lnSpc>
                <a:spcPct val="80000"/>
              </a:lnSpc>
              <a:buFont typeface="Arial" panose="020B0604020202020204" pitchFamily="34" charset="0"/>
              <a:buNone/>
            </a:pPr>
            <a:r>
              <a:rPr lang="de-DE" altLang="de-DE" sz="2000"/>
              <a:t>Ministerium für Volksbildung</a:t>
            </a:r>
          </a:p>
          <a:p>
            <a:pPr marL="0" indent="0" eaLnBrk="1" hangingPunct="1">
              <a:lnSpc>
                <a:spcPct val="80000"/>
              </a:lnSpc>
              <a:buFont typeface="Arial" panose="020B0604020202020204" pitchFamily="34" charset="0"/>
              <a:buNone/>
            </a:pPr>
            <a:r>
              <a:rPr lang="de-DE" altLang="de-DE" sz="2000"/>
              <a:t>Dr. Hartnacke</a:t>
            </a:r>
          </a:p>
          <a:p>
            <a:pPr marL="0" indent="0" eaLnBrk="1" hangingPunct="1">
              <a:lnSpc>
                <a:spcPct val="80000"/>
              </a:lnSpc>
              <a:buFont typeface="Arial" panose="020B0604020202020204" pitchFamily="34" charset="0"/>
              <a:buNone/>
            </a:pPr>
            <a:endParaRPr lang="de-DE" altLang="de-DE" sz="2000"/>
          </a:p>
          <a:p>
            <a:pPr marL="0" indent="0" eaLnBrk="1" hangingPunct="1">
              <a:lnSpc>
                <a:spcPct val="80000"/>
              </a:lnSpc>
              <a:buFont typeface="Arial" panose="020B0604020202020204" pitchFamily="34" charset="0"/>
              <a:buNone/>
            </a:pPr>
            <a:r>
              <a:rPr lang="de-DE" altLang="de-DE" sz="2200" i="1">
                <a:solidFill>
                  <a:schemeClr val="hlink"/>
                </a:solidFill>
              </a:rPr>
              <a:t>(Jetzt wird plötzlich nach dem „Reichsgesetz zur Wiederherstellung des Berufsbeamtentums“ geurteilt, das zum Zeitpunkt der Einleitung des Verfahrens noch gar nicht erlassen war …)</a:t>
            </a:r>
            <a:endParaRPr lang="de-DE" altLang="de-DE" sz="2000" i="1">
              <a:solidFill>
                <a:schemeClr val="hlink"/>
              </a:solidFill>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fade">
                                      <p:cBhvr>
                                        <p:cTn id="7"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62BA3C2D-2A7D-4A60-8892-FC20A8F4432D}"/>
              </a:ext>
            </a:extLst>
          </p:cNvPr>
          <p:cNvSpPr>
            <a:spLocks noGrp="1"/>
          </p:cNvSpPr>
          <p:nvPr>
            <p:ph type="sldNum" sz="quarter" idx="12"/>
          </p:nvPr>
        </p:nvSpPr>
        <p:spPr/>
        <p:txBody>
          <a:bodyPr/>
          <a:lstStyle/>
          <a:p>
            <a:fld id="{D979912F-3C28-4523-A4E5-5B2BDAF06FD3}" type="slidenum">
              <a:rPr lang="de-DE" altLang="de-DE"/>
              <a:pPr/>
              <a:t>43</a:t>
            </a:fld>
            <a:endParaRPr lang="de-DE" altLang="de-DE"/>
          </a:p>
        </p:txBody>
      </p:sp>
      <p:sp>
        <p:nvSpPr>
          <p:cNvPr id="3" name="Inhaltsplatzhalter 2">
            <a:extLst>
              <a:ext uri="{FF2B5EF4-FFF2-40B4-BE49-F238E27FC236}">
                <a16:creationId xmlns:a16="http://schemas.microsoft.com/office/drawing/2014/main" id="{E8B5807B-720F-4E7A-AB43-9C4C6A79CE03}"/>
              </a:ext>
            </a:extLst>
          </p:cNvPr>
          <p:cNvSpPr>
            <a:spLocks noGrp="1"/>
          </p:cNvSpPr>
          <p:nvPr>
            <p:ph idx="1"/>
          </p:nvPr>
        </p:nvSpPr>
        <p:spPr/>
        <p:txBody>
          <a:bodyPr rtlCol="0">
            <a:normAutofit fontScale="77500" lnSpcReduction="20000"/>
          </a:bodyPr>
          <a:lstStyle/>
          <a:p>
            <a:pPr marL="0" indent="0" eaLnBrk="1" fontAlgn="auto" hangingPunct="1">
              <a:spcAft>
                <a:spcPts val="0"/>
              </a:spcAft>
              <a:buFont typeface="Arial" panose="020B0604020202020204" pitchFamily="34" charset="0"/>
              <a:buNone/>
              <a:defRPr/>
            </a:pPr>
            <a:r>
              <a:rPr lang="de-DE" dirty="0"/>
              <a:t>An die Staatskanzlei</a:t>
            </a:r>
          </a:p>
          <a:p>
            <a:pPr marL="0" indent="0" eaLnBrk="1" fontAlgn="auto" hangingPunct="1">
              <a:spcAft>
                <a:spcPts val="0"/>
              </a:spcAft>
              <a:buFont typeface="Arial" panose="020B0604020202020204" pitchFamily="34" charset="0"/>
              <a:buNone/>
              <a:defRPr/>
            </a:pPr>
            <a:r>
              <a:rPr lang="de-DE" dirty="0"/>
              <a:t>Dresden, am </a:t>
            </a:r>
            <a:r>
              <a:rPr lang="de-DE" b="1" dirty="0">
                <a:solidFill>
                  <a:srgbClr val="FF0000"/>
                </a:solidFill>
              </a:rPr>
              <a:t>11. September 1933</a:t>
            </a:r>
          </a:p>
          <a:p>
            <a:pPr marL="0" indent="0" eaLnBrk="1" fontAlgn="auto" hangingPunct="1">
              <a:spcAft>
                <a:spcPts val="0"/>
              </a:spcAft>
              <a:buFont typeface="Arial" panose="020B0604020202020204" pitchFamily="34" charset="0"/>
              <a:buNone/>
              <a:defRPr/>
            </a:pPr>
            <a:endParaRPr lang="de-DE" dirty="0"/>
          </a:p>
          <a:p>
            <a:pPr marL="0" indent="0" eaLnBrk="1" fontAlgn="auto" hangingPunct="1">
              <a:spcAft>
                <a:spcPts val="0"/>
              </a:spcAft>
              <a:buFont typeface="Arial" panose="020B0604020202020204" pitchFamily="34" charset="0"/>
              <a:buNone/>
              <a:defRPr/>
            </a:pPr>
            <a:r>
              <a:rPr lang="de-DE" dirty="0"/>
              <a:t>Auf Vorschlag des Ministeriums für Volksbildung entlasse ich hiermit den Studienrat an der städtischen Oberrealschule in Meerane</a:t>
            </a:r>
          </a:p>
          <a:p>
            <a:pPr marL="0" indent="0" eaLnBrk="1" fontAlgn="auto" hangingPunct="1">
              <a:spcAft>
                <a:spcPts val="0"/>
              </a:spcAft>
              <a:buFont typeface="Arial" panose="020B0604020202020204" pitchFamily="34" charset="0"/>
              <a:buNone/>
              <a:defRPr/>
            </a:pPr>
            <a:r>
              <a:rPr lang="de-DE" dirty="0"/>
              <a:t>Karl Rudolf Klee</a:t>
            </a:r>
          </a:p>
          <a:p>
            <a:pPr marL="0" indent="0" eaLnBrk="1" fontAlgn="auto" hangingPunct="1">
              <a:spcAft>
                <a:spcPts val="0"/>
              </a:spcAft>
              <a:buFont typeface="Arial" panose="020B0604020202020204" pitchFamily="34" charset="0"/>
              <a:buNone/>
              <a:defRPr/>
            </a:pPr>
            <a:r>
              <a:rPr lang="de-DE" dirty="0"/>
              <a:t>auf Grund von § 4 des Reichsgesetzes zur Wiederherstellung des Berufsbeamtentums vom 7. April 1933 (</a:t>
            </a:r>
            <a:r>
              <a:rPr lang="de-DE" dirty="0" err="1"/>
              <a:t>RGBl.I</a:t>
            </a:r>
            <a:r>
              <a:rPr lang="de-DE" dirty="0"/>
              <a:t> S.175) aus dem Schuldienst</a:t>
            </a:r>
          </a:p>
          <a:p>
            <a:pPr marL="0" indent="0" eaLnBrk="1" fontAlgn="auto" hangingPunct="1">
              <a:spcAft>
                <a:spcPts val="0"/>
              </a:spcAft>
              <a:buFont typeface="Arial" panose="020B0604020202020204" pitchFamily="34" charset="0"/>
              <a:buNone/>
              <a:defRPr/>
            </a:pPr>
            <a:r>
              <a:rPr lang="de-DE" dirty="0"/>
              <a:t>Der Reichsstatthalter in Sachsen</a:t>
            </a:r>
          </a:p>
          <a:p>
            <a:pPr marL="0" indent="0" eaLnBrk="1" fontAlgn="auto" hangingPunct="1">
              <a:spcAft>
                <a:spcPts val="0"/>
              </a:spcAft>
              <a:buFont typeface="Arial" panose="020B0604020202020204" pitchFamily="34" charset="0"/>
              <a:buNone/>
              <a:defRPr/>
            </a:pPr>
            <a:r>
              <a:rPr lang="de-DE" dirty="0"/>
              <a:t>Martin </a:t>
            </a:r>
            <a:r>
              <a:rPr lang="de-DE" dirty="0" err="1"/>
              <a:t>Mutschmann</a:t>
            </a:r>
            <a:endParaRPr lang="de-DE" dirty="0"/>
          </a:p>
          <a:p>
            <a:pPr marL="0" indent="0" eaLnBrk="1" fontAlgn="auto" hangingPunct="1">
              <a:spcAft>
                <a:spcPts val="0"/>
              </a:spcAft>
              <a:buFont typeface="Arial" panose="020B0604020202020204" pitchFamily="34" charset="0"/>
              <a:buNone/>
              <a:defRPr/>
            </a:pPr>
            <a:endParaRPr lang="de-DE" dirty="0"/>
          </a:p>
        </p:txBody>
      </p:sp>
    </p:spTree>
  </p:cSld>
  <p:clrMapOvr>
    <a:masterClrMapping/>
  </p:clrMapOvr>
  <p:transition spd="slow">
    <p:pull/>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E4127A57-EC20-4C72-9314-F6583E5566DC}"/>
              </a:ext>
            </a:extLst>
          </p:cNvPr>
          <p:cNvSpPr>
            <a:spLocks noGrp="1"/>
          </p:cNvSpPr>
          <p:nvPr>
            <p:ph type="sldNum" sz="quarter" idx="12"/>
          </p:nvPr>
        </p:nvSpPr>
        <p:spPr/>
        <p:txBody>
          <a:bodyPr/>
          <a:lstStyle/>
          <a:p>
            <a:fld id="{7234807D-3E2D-4FF2-AE3E-0228A5DCB2C0}" type="slidenum">
              <a:rPr lang="de-DE" altLang="de-DE"/>
              <a:pPr/>
              <a:t>44</a:t>
            </a:fld>
            <a:endParaRPr lang="de-DE" altLang="de-DE"/>
          </a:p>
        </p:txBody>
      </p:sp>
      <p:sp>
        <p:nvSpPr>
          <p:cNvPr id="3" name="Inhaltsplatzhalter 2">
            <a:extLst>
              <a:ext uri="{FF2B5EF4-FFF2-40B4-BE49-F238E27FC236}">
                <a16:creationId xmlns:a16="http://schemas.microsoft.com/office/drawing/2014/main" id="{9E1D904C-56AB-4FED-A51A-0C71BF860DBA}"/>
              </a:ext>
            </a:extLst>
          </p:cNvPr>
          <p:cNvSpPr>
            <a:spLocks noGrp="1"/>
          </p:cNvSpPr>
          <p:nvPr>
            <p:ph idx="1"/>
          </p:nvPr>
        </p:nvSpPr>
        <p:spPr>
          <a:xfrm>
            <a:off x="457200" y="620713"/>
            <a:ext cx="8229600" cy="5505450"/>
          </a:xfrm>
        </p:spPr>
        <p:txBody>
          <a:bodyPr>
            <a:normAutofit/>
          </a:bodyPr>
          <a:lstStyle/>
          <a:p>
            <a:pPr marL="0" indent="0" eaLnBrk="1" hangingPunct="1">
              <a:lnSpc>
                <a:spcPct val="90000"/>
              </a:lnSpc>
              <a:buFont typeface="Arial" panose="020B0604020202020204" pitchFamily="34" charset="0"/>
              <a:buNone/>
            </a:pPr>
            <a:r>
              <a:rPr lang="de-DE" altLang="de-DE" sz="3000"/>
              <a:t>Personalbogen</a:t>
            </a:r>
          </a:p>
          <a:p>
            <a:pPr marL="0" indent="0" eaLnBrk="1" hangingPunct="1">
              <a:lnSpc>
                <a:spcPct val="90000"/>
              </a:lnSpc>
              <a:buFont typeface="Arial" panose="020B0604020202020204" pitchFamily="34" charset="0"/>
              <a:buNone/>
            </a:pPr>
            <a:r>
              <a:rPr lang="de-DE" altLang="de-DE" sz="3000"/>
              <a:t>für Herrn Erich Bernhard Kuske </a:t>
            </a:r>
          </a:p>
          <a:p>
            <a:pPr marL="0" indent="0" eaLnBrk="1" hangingPunct="1">
              <a:lnSpc>
                <a:spcPct val="90000"/>
              </a:lnSpc>
              <a:buFont typeface="Arial" panose="020B0604020202020204" pitchFamily="34" charset="0"/>
              <a:buNone/>
            </a:pPr>
            <a:endParaRPr lang="de-DE" altLang="de-DE" sz="3000"/>
          </a:p>
          <a:p>
            <a:pPr marL="0" indent="0" eaLnBrk="1" hangingPunct="1">
              <a:lnSpc>
                <a:spcPct val="90000"/>
              </a:lnSpc>
              <a:buFont typeface="Arial" panose="020B0604020202020204" pitchFamily="34" charset="0"/>
              <a:buNone/>
            </a:pPr>
            <a:r>
              <a:rPr lang="de-DE" altLang="de-DE" sz="3000" i="1">
                <a:solidFill>
                  <a:schemeClr val="hlink"/>
                </a:solidFill>
              </a:rPr>
              <a:t>(letzter Eintrag:)</a:t>
            </a:r>
          </a:p>
          <a:p>
            <a:pPr marL="0" indent="0" eaLnBrk="1" hangingPunct="1">
              <a:lnSpc>
                <a:spcPct val="90000"/>
              </a:lnSpc>
              <a:buFont typeface="Arial" panose="020B0604020202020204" pitchFamily="34" charset="0"/>
              <a:buNone/>
            </a:pPr>
            <a:r>
              <a:rPr lang="de-DE" altLang="de-DE" sz="3000"/>
              <a:t>Studienrat Kuske von der städt. Oberrealschule ist gemäß Verfügung des Herrn Reichsstatthalters vom 11.9.1933 – Nr. 8 K 68 St K II – auf Grund von § 4 des Gesetzes zur Wiederherstellung des Berufsbeamtentums vom 7.4.1933 (RGBl.I S 175) aus dem Schuldienst entlassen worden.</a:t>
            </a:r>
          </a:p>
          <a:p>
            <a:pPr marL="0" indent="0" eaLnBrk="1" hangingPunct="1">
              <a:lnSpc>
                <a:spcPct val="90000"/>
              </a:lnSpc>
              <a:buFont typeface="Arial" panose="020B0604020202020204" pitchFamily="34" charset="0"/>
              <a:buNone/>
            </a:pPr>
            <a:r>
              <a:rPr lang="de-DE" altLang="de-DE" sz="3000"/>
              <a:t>Als Entlassungstag gilt der </a:t>
            </a:r>
            <a:r>
              <a:rPr lang="de-DE" altLang="de-DE" sz="3000" b="1">
                <a:solidFill>
                  <a:srgbClr val="FF0000"/>
                </a:solidFill>
              </a:rPr>
              <a:t>26.9.1933</a:t>
            </a:r>
            <a:r>
              <a:rPr lang="de-DE" altLang="de-DE" sz="3000"/>
              <a:t>. …</a:t>
            </a:r>
          </a:p>
        </p:txBody>
      </p:sp>
    </p:spTree>
  </p:cSld>
  <p:clrMapOvr>
    <a:masterClrMapping/>
  </p:clrMapOvr>
  <p:transition spd="slow">
    <p:pull/>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el 1">
            <a:extLst>
              <a:ext uri="{FF2B5EF4-FFF2-40B4-BE49-F238E27FC236}">
                <a16:creationId xmlns:a16="http://schemas.microsoft.com/office/drawing/2014/main" id="{232E716E-A5E0-4F12-A132-686A46B9E884}"/>
              </a:ext>
            </a:extLst>
          </p:cNvPr>
          <p:cNvSpPr>
            <a:spLocks noGrp="1"/>
          </p:cNvSpPr>
          <p:nvPr>
            <p:ph type="ctrTitle"/>
          </p:nvPr>
        </p:nvSpPr>
        <p:spPr>
          <a:xfrm>
            <a:off x="685800" y="1052513"/>
            <a:ext cx="7772400" cy="1470025"/>
          </a:xfrm>
        </p:spPr>
        <p:txBody>
          <a:bodyPr/>
          <a:lstStyle/>
          <a:p>
            <a:pPr eaLnBrk="1" hangingPunct="1"/>
            <a:r>
              <a:rPr lang="de-DE" altLang="de-DE" sz="6000" b="1">
                <a:solidFill>
                  <a:srgbClr val="FF0000"/>
                </a:solidFill>
              </a:rPr>
              <a:t>Das Jahr 1933</a:t>
            </a:r>
          </a:p>
        </p:txBody>
      </p:sp>
      <p:sp>
        <p:nvSpPr>
          <p:cNvPr id="47107" name="Untertitel 2">
            <a:extLst>
              <a:ext uri="{FF2B5EF4-FFF2-40B4-BE49-F238E27FC236}">
                <a16:creationId xmlns:a16="http://schemas.microsoft.com/office/drawing/2014/main" id="{38DB1F51-0BFF-4044-ADE0-128F6D8C3A85}"/>
              </a:ext>
            </a:extLst>
          </p:cNvPr>
          <p:cNvSpPr>
            <a:spLocks noGrp="1"/>
          </p:cNvSpPr>
          <p:nvPr>
            <p:ph type="subTitle" idx="1"/>
          </p:nvPr>
        </p:nvSpPr>
        <p:spPr>
          <a:xfrm>
            <a:off x="1403350" y="2852738"/>
            <a:ext cx="6400800" cy="2736850"/>
          </a:xfrm>
        </p:spPr>
        <p:txBody>
          <a:bodyPr/>
          <a:lstStyle/>
          <a:p>
            <a:pPr eaLnBrk="1" hangingPunct="1"/>
            <a:r>
              <a:rPr lang="de-DE" altLang="de-DE" sz="4000" b="1">
                <a:solidFill>
                  <a:schemeClr val="tx1"/>
                </a:solidFill>
              </a:rPr>
              <a:t>und die Schicksale </a:t>
            </a:r>
            <a:br>
              <a:rPr lang="de-DE" altLang="de-DE" sz="4000" b="1">
                <a:solidFill>
                  <a:schemeClr val="tx1"/>
                </a:solidFill>
              </a:rPr>
            </a:br>
            <a:r>
              <a:rPr lang="de-DE" altLang="de-DE" sz="4000" b="1">
                <a:solidFill>
                  <a:schemeClr val="tx1"/>
                </a:solidFill>
              </a:rPr>
              <a:t>von vier Lehrern </a:t>
            </a:r>
            <a:br>
              <a:rPr lang="de-DE" altLang="de-DE" sz="4000" b="1">
                <a:solidFill>
                  <a:schemeClr val="tx1"/>
                </a:solidFill>
              </a:rPr>
            </a:br>
            <a:r>
              <a:rPr lang="de-DE" altLang="de-DE" sz="4000" b="1">
                <a:solidFill>
                  <a:schemeClr val="tx1"/>
                </a:solidFill>
              </a:rPr>
              <a:t>an der Oberrealschule </a:t>
            </a:r>
            <a:br>
              <a:rPr lang="de-DE" altLang="de-DE" sz="4000" b="1">
                <a:solidFill>
                  <a:schemeClr val="tx1"/>
                </a:solidFill>
              </a:rPr>
            </a:br>
            <a:r>
              <a:rPr lang="de-DE" altLang="de-DE" sz="4000" b="1">
                <a:solidFill>
                  <a:schemeClr val="tx1"/>
                </a:solidFill>
              </a:rPr>
              <a:t>in Meerane</a:t>
            </a:r>
          </a:p>
        </p:txBody>
      </p:sp>
    </p:spTree>
  </p:cSld>
  <p:clrMapOvr>
    <a:masterClrMapping/>
  </p:clrMapOvr>
  <p:transition spd="slow">
    <p:pull/>
  </p:transition>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4535</Words>
  <Application>Microsoft Office PowerPoint</Application>
  <PresentationFormat>Bildschirmpräsentation (4:3)</PresentationFormat>
  <Paragraphs>327</Paragraphs>
  <Slides>45</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45</vt:i4>
      </vt:variant>
    </vt:vector>
  </HeadingPairs>
  <TitlesOfParts>
    <vt:vector size="48" baseType="lpstr">
      <vt:lpstr>Calibri</vt:lpstr>
      <vt:lpstr>Arial</vt:lpstr>
      <vt:lpstr>Larissa</vt:lpstr>
      <vt:lpstr>Das Jahr 1933</vt:lpstr>
      <vt:lpstr>Stadt Meerane 1933</vt:lpstr>
      <vt:lpstr>Oberrealschule Meerane (später Goethe-Oberschule)</vt:lpstr>
      <vt:lpstr>Oberrealschule Meerane</vt:lpstr>
      <vt:lpstr>PowerPoint-Präsentation</vt:lpstr>
      <vt:lpstr>PowerPoint-Präsentation</vt:lpstr>
      <vt:lpstr>Die Lehrer Prof. Dr. Oskar Philipp und Willibald Krause hatten für das Stadtjubiläum im Jahr 1930 gemeinsam das „Heimatbuch der Stadt Meerane“ geschrieben und schätzten einander.</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Nationalsozialistische Deutsche Arbeiterpartei  Gauleitung Sachsen Meerane, den 16. März 1933  Eing. 20.3.33 Dr. R.  An den Herrn Ersten Bürgermeister, Meerane Sachsen  (Stadtrat und Bürgermeister sind die örtliche Schulbehörde, Anstellungsträger der Lehrer an der Oberrealschule)</vt:lpstr>
      <vt:lpstr>PowerPoint-Präsentation</vt:lpstr>
      <vt:lpstr>Ministerium  für Volksbildung; D: 13 Allg.  Dresden-N.6, den 17. März 1933</vt:lpstr>
      <vt:lpstr>Meerane, Sachsen, den 18. März 1933 An das Volksbildungsministerium z.H. des Herrn Beauftragten des Herrn Reichkommissars in Dresden … … i.A. einer Anzahl bestens Gesinnter A. Müller</vt:lpstr>
      <vt:lpstr>PowerPoint-Präsentation</vt:lpstr>
      <vt:lpstr>PowerPoint-Präsentation</vt:lpstr>
      <vt:lpstr>(6 Seiten Text als Begründung zum „Antrag“ der NSDAP vom 22.3.33:) </vt:lpstr>
      <vt:lpstr>PowerPoint-Präsentation</vt:lpstr>
      <vt:lpstr>PowerPoint-Präsentation</vt:lpstr>
      <vt:lpstr>PowerPoint-Präsentation</vt:lpstr>
      <vt:lpstr>PowerPoint-Präsentation</vt:lpstr>
      <vt:lpstr>Prof. Dr. Philipp  kehrte nicht wieder in den aktiven Schuldienst zurück - 5 Jahre vor seiner regulären Pensionierung </vt:lpstr>
      <vt:lpstr>Sächsisches Ministerium für Volksbildung Dresden-N.6, den 28. März 1933</vt:lpstr>
      <vt:lpstr>PowerPoint-Präsentation</vt:lpstr>
      <vt:lpstr>PowerPoint-Präsentation</vt:lpstr>
      <vt:lpstr>PowerPoint-Präsentation</vt:lpstr>
      <vt:lpstr>Vorladung/Vernehmung von Zeugen, 24.4.1933</vt:lpstr>
      <vt:lpstr>Vorladung/Vernehmung von Zeugen, 24.4.1933</vt:lpstr>
      <vt:lpstr>Vorladung/Vernehmung von Zeugen, 24.4.1933</vt:lpstr>
      <vt:lpstr>Vorladung/Vernehmung von Zeugen, 24.4.1933</vt:lpstr>
      <vt:lpstr>PowerPoint-Präsentation</vt:lpstr>
      <vt:lpstr>PowerPoint-Präsentation</vt:lpstr>
      <vt:lpstr>Vorladung der beiden betroffenen Lehrer, 5.5.1933</vt:lpstr>
      <vt:lpstr>PowerPoint-Präsentation</vt:lpstr>
      <vt:lpstr>PowerPoint-Präsentation</vt:lpstr>
      <vt:lpstr>PowerPoint-Präsentation</vt:lpstr>
      <vt:lpstr>PowerPoint-Präsentation</vt:lpstr>
      <vt:lpstr>PowerPoint-Präsentation</vt:lpstr>
      <vt:lpstr>Das Jahr 1933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Joachim Krause</dc:creator>
  <cp:lastModifiedBy>Joachim Krause</cp:lastModifiedBy>
  <cp:revision>57</cp:revision>
  <dcterms:created xsi:type="dcterms:W3CDTF">2015-01-05T14:49:52Z</dcterms:created>
  <dcterms:modified xsi:type="dcterms:W3CDTF">2020-02-20T17:38:37Z</dcterms:modified>
</cp:coreProperties>
</file>